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360" r:id="rId3"/>
    <p:sldId id="352" r:id="rId4"/>
    <p:sldId id="353" r:id="rId5"/>
    <p:sldId id="261" r:id="rId6"/>
    <p:sldId id="262" r:id="rId7"/>
    <p:sldId id="263" r:id="rId8"/>
    <p:sldId id="264" r:id="rId9"/>
    <p:sldId id="266" r:id="rId10"/>
    <p:sldId id="270" r:id="rId11"/>
    <p:sldId id="271" r:id="rId12"/>
    <p:sldId id="354" r:id="rId13"/>
    <p:sldId id="268" r:id="rId14"/>
    <p:sldId id="269" r:id="rId15"/>
    <p:sldId id="272" r:id="rId16"/>
    <p:sldId id="273" r:id="rId17"/>
    <p:sldId id="274" r:id="rId18"/>
    <p:sldId id="275" r:id="rId19"/>
    <p:sldId id="276" r:id="rId20"/>
    <p:sldId id="277" r:id="rId21"/>
    <p:sldId id="283" r:id="rId22"/>
    <p:sldId id="284" r:id="rId23"/>
    <p:sldId id="285" r:id="rId24"/>
    <p:sldId id="278" r:id="rId25"/>
    <p:sldId id="293" r:id="rId26"/>
    <p:sldId id="294" r:id="rId27"/>
    <p:sldId id="295" r:id="rId28"/>
    <p:sldId id="279" r:id="rId29"/>
    <p:sldId id="281" r:id="rId30"/>
    <p:sldId id="282" r:id="rId31"/>
    <p:sldId id="298" r:id="rId32"/>
    <p:sldId id="355" r:id="rId33"/>
    <p:sldId id="299" r:id="rId34"/>
    <p:sldId id="300" r:id="rId35"/>
    <p:sldId id="301" r:id="rId36"/>
    <p:sldId id="302" r:id="rId37"/>
    <p:sldId id="303" r:id="rId38"/>
    <p:sldId id="346" r:id="rId39"/>
    <p:sldId id="305" r:id="rId40"/>
    <p:sldId id="306" r:id="rId41"/>
    <p:sldId id="307" r:id="rId42"/>
    <p:sldId id="356" r:id="rId43"/>
    <p:sldId id="348" r:id="rId44"/>
    <p:sldId id="347" r:id="rId45"/>
    <p:sldId id="287" r:id="rId46"/>
    <p:sldId id="288" r:id="rId47"/>
    <p:sldId id="289" r:id="rId48"/>
    <p:sldId id="357" r:id="rId49"/>
    <p:sldId id="310" r:id="rId50"/>
    <p:sldId id="311" r:id="rId51"/>
    <p:sldId id="350" r:id="rId52"/>
    <p:sldId id="312" r:id="rId53"/>
    <p:sldId id="313" r:id="rId54"/>
    <p:sldId id="314" r:id="rId55"/>
    <p:sldId id="315" r:id="rId56"/>
    <p:sldId id="316" r:id="rId57"/>
    <p:sldId id="320" r:id="rId58"/>
    <p:sldId id="321" r:id="rId59"/>
    <p:sldId id="319" r:id="rId60"/>
    <p:sldId id="318" r:id="rId61"/>
    <p:sldId id="323" r:id="rId62"/>
    <p:sldId id="324" r:id="rId63"/>
    <p:sldId id="325" r:id="rId64"/>
    <p:sldId id="326" r:id="rId65"/>
    <p:sldId id="327" r:id="rId66"/>
    <p:sldId id="328" r:id="rId67"/>
    <p:sldId id="330" r:id="rId68"/>
    <p:sldId id="351" r:id="rId69"/>
    <p:sldId id="359" r:id="rId70"/>
    <p:sldId id="358" r:id="rId71"/>
    <p:sldId id="335" r:id="rId72"/>
    <p:sldId id="332" r:id="rId73"/>
    <p:sldId id="336" r:id="rId74"/>
    <p:sldId id="337" r:id="rId75"/>
    <p:sldId id="338" r:id="rId76"/>
    <p:sldId id="339" r:id="rId77"/>
    <p:sldId id="341"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00"/>
    <a:srgbClr val="800000"/>
    <a:srgbClr val="46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9" autoAdjust="0"/>
    <p:restoredTop sz="94660"/>
  </p:normalViewPr>
  <p:slideViewPr>
    <p:cSldViewPr>
      <p:cViewPr varScale="1">
        <p:scale>
          <a:sx n="69" d="100"/>
          <a:sy n="69" d="100"/>
        </p:scale>
        <p:origin x="1410"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image" Target="../media/image87.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image" Target="../media/image9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image" Target="../media/image10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7FA2D1-4196-47A9-94B1-484116E1E7F7}" type="datetimeFigureOut">
              <a:rPr lang="en-US" smtClean="0"/>
              <a:pPr/>
              <a:t>12/22/2017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A67A7B-8467-47D8-ADA4-1276928E90B4}" type="slidenum">
              <a:rPr lang="en-US" smtClean="0"/>
              <a:pPr/>
              <a:t>‹#›</a:t>
            </a:fld>
            <a:endParaRPr lang="en-US"/>
          </a:p>
        </p:txBody>
      </p:sp>
    </p:spTree>
    <p:extLst>
      <p:ext uri="{BB962C8B-B14F-4D97-AF65-F5344CB8AC3E}">
        <p14:creationId xmlns:p14="http://schemas.microsoft.com/office/powerpoint/2010/main" val="715097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miter lim="800000"/>
            <a:headEnd/>
            <a:tailEnd/>
          </a:ln>
        </p:spPr>
        <p:txBody>
          <a:bodyPr/>
          <a:lstStyle/>
          <a:p>
            <a:fld id="{FEC4B196-E3F7-4E3D-9C75-8780C4FABA90}" type="slidenum">
              <a:rPr lang="en-US" smtClean="0"/>
              <a:pPr/>
              <a:t>1</a:t>
            </a:fld>
            <a:endParaRPr lang="en-US"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2799527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miter lim="800000"/>
            <a:headEnd/>
            <a:tailEnd/>
          </a:ln>
        </p:spPr>
        <p:txBody>
          <a:bodyPr/>
          <a:lstStyle/>
          <a:p>
            <a:fld id="{5EBA3256-B506-4445-9BEE-2EF5F353BBB4}" type="slidenum">
              <a:rPr lang="en-US" smtClean="0"/>
              <a:pPr/>
              <a:t>14</a:t>
            </a:fld>
            <a:endParaRPr lang="en-US"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83919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miter lim="800000"/>
            <a:headEnd/>
            <a:tailEnd/>
          </a:ln>
        </p:spPr>
        <p:txBody>
          <a:bodyPr/>
          <a:lstStyle/>
          <a:p>
            <a:fld id="{D3BFD3F0-4207-4C2F-B56B-F0C8A5EA10A9}" type="slidenum">
              <a:rPr lang="en-US" smtClean="0"/>
              <a:pPr/>
              <a:t>15</a:t>
            </a:fld>
            <a:endParaRPr lang="en-US"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51090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miter lim="800000"/>
            <a:headEnd/>
            <a:tailEnd/>
          </a:ln>
        </p:spPr>
        <p:txBody>
          <a:bodyPr/>
          <a:lstStyle/>
          <a:p>
            <a:fld id="{0D612651-F732-461C-A8F3-72B3269E4A38}" type="slidenum">
              <a:rPr lang="en-US" smtClean="0"/>
              <a:pPr/>
              <a:t>16</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952564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miter lim="800000"/>
            <a:headEnd/>
            <a:tailEnd/>
          </a:ln>
        </p:spPr>
        <p:txBody>
          <a:bodyPr/>
          <a:lstStyle/>
          <a:p>
            <a:fld id="{57BB7140-CC9F-440C-97EF-3A05C057A1B3}" type="slidenum">
              <a:rPr lang="en-US" smtClean="0"/>
              <a:pPr/>
              <a:t>17</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988523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miter lim="800000"/>
            <a:headEnd/>
            <a:tailEnd/>
          </a:ln>
        </p:spPr>
        <p:txBody>
          <a:bodyPr/>
          <a:lstStyle/>
          <a:p>
            <a:fld id="{57D472FF-7469-412F-8B7D-D64146CDEA9E}" type="slidenum">
              <a:rPr lang="en-US" smtClean="0"/>
              <a:pPr/>
              <a:t>18</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753397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miter lim="800000"/>
            <a:headEnd/>
            <a:tailEnd/>
          </a:ln>
        </p:spPr>
        <p:txBody>
          <a:bodyPr/>
          <a:lstStyle/>
          <a:p>
            <a:fld id="{E3C2FC3D-1607-4305-95B3-5BE9A4E5C423}" type="slidenum">
              <a:rPr lang="en-US" smtClean="0"/>
              <a:pPr/>
              <a:t>19</a:t>
            </a:fld>
            <a:endParaRPr lang="en-US"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407767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miter lim="800000"/>
            <a:headEnd/>
            <a:tailEnd/>
          </a:ln>
        </p:spPr>
        <p:txBody>
          <a:bodyPr/>
          <a:lstStyle/>
          <a:p>
            <a:fld id="{F582C5A3-AAE2-4B60-93FC-4A6EECE6CCCD}" type="slidenum">
              <a:rPr lang="en-US" smtClean="0"/>
              <a:pPr/>
              <a:t>20</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491623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miter lim="800000"/>
            <a:headEnd/>
            <a:tailEnd/>
          </a:ln>
        </p:spPr>
        <p:txBody>
          <a:bodyPr/>
          <a:lstStyle/>
          <a:p>
            <a:fld id="{640B057D-0F34-423D-BE90-D5FA20923EBD}" type="slidenum">
              <a:rPr lang="en-US" smtClean="0"/>
              <a:pPr/>
              <a:t>21</a:t>
            </a:fld>
            <a:endParaRPr lang="en-US"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549585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miter lim="800000"/>
            <a:headEnd/>
            <a:tailEnd/>
          </a:ln>
        </p:spPr>
        <p:txBody>
          <a:bodyPr/>
          <a:lstStyle/>
          <a:p>
            <a:fld id="{333E524C-3AD4-4B77-86B1-5D4352252B66}" type="slidenum">
              <a:rPr lang="en-US" smtClean="0"/>
              <a:pPr/>
              <a:t>23</a:t>
            </a:fld>
            <a:endParaRPr lang="en-US"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500458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miter lim="800000"/>
            <a:headEnd/>
            <a:tailEnd/>
          </a:ln>
        </p:spPr>
        <p:txBody>
          <a:bodyPr/>
          <a:lstStyle/>
          <a:p>
            <a:fld id="{B3CB7227-0B9A-49E7-AFF4-EA835275D2DD}" type="slidenum">
              <a:rPr lang="en-US" smtClean="0"/>
              <a:pPr/>
              <a:t>24</a:t>
            </a:fld>
            <a:endParaRPr lang="en-US"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450016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miter lim="800000"/>
            <a:headEnd/>
            <a:tailEnd/>
          </a:ln>
        </p:spPr>
        <p:txBody>
          <a:bodyPr/>
          <a:lstStyle/>
          <a:p>
            <a:fld id="{A01A49A4-6CD1-4B39-9782-8AB605E2001F}" type="slidenum">
              <a:rPr lang="en-US" smtClean="0"/>
              <a:pPr/>
              <a:t>5</a:t>
            </a:fld>
            <a:endParaRPr lang="en-US"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505463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miter lim="800000"/>
            <a:headEnd/>
            <a:tailEnd/>
          </a:ln>
        </p:spPr>
        <p:txBody>
          <a:bodyPr/>
          <a:lstStyle/>
          <a:p>
            <a:fld id="{EFA8F042-AD9D-434F-B5DF-A04ABDE23BB7}" type="slidenum">
              <a:rPr lang="en-US" smtClean="0"/>
              <a:pPr/>
              <a:t>25</a:t>
            </a:fld>
            <a:endParaRPr lang="en-US"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65316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miter lim="800000"/>
            <a:headEnd/>
            <a:tailEnd/>
          </a:ln>
        </p:spPr>
        <p:txBody>
          <a:bodyPr/>
          <a:lstStyle/>
          <a:p>
            <a:fld id="{6DC9BFD4-9927-40A6-B2F2-52D338EDEFEA}" type="slidenum">
              <a:rPr lang="en-US" smtClean="0"/>
              <a:pPr/>
              <a:t>26</a:t>
            </a:fld>
            <a:endParaRPr lang="en-US"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308675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miter lim="800000"/>
            <a:headEnd/>
            <a:tailEnd/>
          </a:ln>
        </p:spPr>
        <p:txBody>
          <a:bodyPr/>
          <a:lstStyle/>
          <a:p>
            <a:fld id="{9AE50355-FF02-42C9-873F-E8E491C17D59}" type="slidenum">
              <a:rPr lang="en-US" smtClean="0"/>
              <a:pPr/>
              <a:t>27</a:t>
            </a:fld>
            <a:endParaRPr lang="en-US"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379486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miter lim="800000"/>
            <a:headEnd/>
            <a:tailEnd/>
          </a:ln>
        </p:spPr>
        <p:txBody>
          <a:bodyPr/>
          <a:lstStyle/>
          <a:p>
            <a:fld id="{3F0907FD-392C-4369-9E55-F8E72C54BF6A}" type="slidenum">
              <a:rPr lang="en-US" smtClean="0"/>
              <a:pPr/>
              <a:t>28</a:t>
            </a:fld>
            <a:endParaRPr lang="en-US"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58374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miter lim="800000"/>
            <a:headEnd/>
            <a:tailEnd/>
          </a:ln>
        </p:spPr>
        <p:txBody>
          <a:bodyPr/>
          <a:lstStyle/>
          <a:p>
            <a:fld id="{16554061-C16C-4CA6-A99B-57FE847809F5}" type="slidenum">
              <a:rPr lang="en-US" smtClean="0"/>
              <a:pPr/>
              <a:t>29</a:t>
            </a:fld>
            <a:endParaRPr lang="en-US"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814937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miter lim="800000"/>
            <a:headEnd/>
            <a:tailEnd/>
          </a:ln>
        </p:spPr>
        <p:txBody>
          <a:bodyPr/>
          <a:lstStyle/>
          <a:p>
            <a:fld id="{FBAFC7B8-CCF4-473D-8F9F-23D57369FAE5}" type="slidenum">
              <a:rPr lang="en-US" smtClean="0"/>
              <a:pPr/>
              <a:t>30</a:t>
            </a:fld>
            <a:endParaRPr lang="en-US"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83270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miter lim="800000"/>
            <a:headEnd/>
            <a:tailEnd/>
          </a:ln>
        </p:spPr>
        <p:txBody>
          <a:bodyPr/>
          <a:lstStyle/>
          <a:p>
            <a:fld id="{EF6544AD-F95F-4CC2-8A73-FA69D556B37E}" type="slidenum">
              <a:rPr lang="en-US" smtClean="0"/>
              <a:pPr/>
              <a:t>31</a:t>
            </a:fld>
            <a:endParaRPr lang="en-US"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371859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miter lim="800000"/>
            <a:headEnd/>
            <a:tailEnd/>
          </a:ln>
        </p:spPr>
        <p:txBody>
          <a:bodyPr/>
          <a:lstStyle/>
          <a:p>
            <a:fld id="{DD8325EE-9A08-45A0-A71F-03C42B1B1B40}" type="slidenum">
              <a:rPr lang="en-US" smtClean="0"/>
              <a:pPr/>
              <a:t>33</a:t>
            </a:fld>
            <a:endParaRPr lang="en-US"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138126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miter lim="800000"/>
            <a:headEnd/>
            <a:tailEnd/>
          </a:ln>
        </p:spPr>
        <p:txBody>
          <a:bodyPr/>
          <a:lstStyle/>
          <a:p>
            <a:fld id="{05ED5541-9960-440D-AC6D-A93D3D2A318F}" type="slidenum">
              <a:rPr lang="en-US" smtClean="0"/>
              <a:pPr/>
              <a:t>34</a:t>
            </a:fld>
            <a:endParaRPr lang="en-US"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987996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miter lim="800000"/>
            <a:headEnd/>
            <a:tailEnd/>
          </a:ln>
        </p:spPr>
        <p:txBody>
          <a:bodyPr/>
          <a:lstStyle/>
          <a:p>
            <a:fld id="{C3D31CA6-ACF2-40C6-B7A3-F10CADCC0784}" type="slidenum">
              <a:rPr lang="en-US" smtClean="0"/>
              <a:pPr/>
              <a:t>35</a:t>
            </a:fld>
            <a:endParaRPr lang="en-US"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464756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miter lim="800000"/>
            <a:headEnd/>
            <a:tailEnd/>
          </a:ln>
        </p:spPr>
        <p:txBody>
          <a:bodyPr/>
          <a:lstStyle/>
          <a:p>
            <a:fld id="{7ECE9405-22E3-40AE-87C4-28A7D7A499A1}" type="slidenum">
              <a:rPr lang="en-US" smtClean="0"/>
              <a:pPr/>
              <a:t>6</a:t>
            </a:fld>
            <a:endParaRPr lang="en-US"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596720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miter lim="800000"/>
            <a:headEnd/>
            <a:tailEnd/>
          </a:ln>
        </p:spPr>
        <p:txBody>
          <a:bodyPr/>
          <a:lstStyle/>
          <a:p>
            <a:fld id="{2E538441-EAD1-4C86-A96A-F98FA760B632}" type="slidenum">
              <a:rPr lang="en-US" smtClean="0"/>
              <a:pPr/>
              <a:t>36</a:t>
            </a:fld>
            <a:endParaRPr lang="en-US"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145187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miter lim="800000"/>
            <a:headEnd/>
            <a:tailEnd/>
          </a:ln>
        </p:spPr>
        <p:txBody>
          <a:bodyPr/>
          <a:lstStyle/>
          <a:p>
            <a:fld id="{B9C3C87B-A8F3-4913-B87A-E9054715A02B}" type="slidenum">
              <a:rPr lang="en-US" smtClean="0"/>
              <a:pPr/>
              <a:t>37</a:t>
            </a:fld>
            <a:endParaRPr lang="en-US"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848352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miter lim="800000"/>
            <a:headEnd/>
            <a:tailEnd/>
          </a:ln>
        </p:spPr>
        <p:txBody>
          <a:bodyPr/>
          <a:lstStyle/>
          <a:p>
            <a:fld id="{57DD91F9-8558-4E32-B1D6-06B42CAFD240}" type="slidenum">
              <a:rPr lang="en-US" smtClean="0"/>
              <a:pPr/>
              <a:t>39</a:t>
            </a:fld>
            <a:endParaRPr lang="en-US"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815851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miter lim="800000"/>
            <a:headEnd/>
            <a:tailEnd/>
          </a:ln>
        </p:spPr>
        <p:txBody>
          <a:bodyPr/>
          <a:lstStyle/>
          <a:p>
            <a:fld id="{1F7852D6-831D-429B-8FC7-E429C1762368}" type="slidenum">
              <a:rPr lang="en-US" smtClean="0"/>
              <a:pPr/>
              <a:t>41</a:t>
            </a:fld>
            <a:endParaRPr lang="en-US"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663661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miter lim="800000"/>
            <a:headEnd/>
            <a:tailEnd/>
          </a:ln>
        </p:spPr>
        <p:txBody>
          <a:bodyPr/>
          <a:lstStyle/>
          <a:p>
            <a:fld id="{1053B79A-751F-48F6-8B43-F90824CCB93D}" type="slidenum">
              <a:rPr lang="en-US" smtClean="0"/>
              <a:pPr/>
              <a:t>43</a:t>
            </a:fld>
            <a:endParaRPr lang="en-US"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346212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miter lim="800000"/>
            <a:headEnd/>
            <a:tailEnd/>
          </a:ln>
        </p:spPr>
        <p:txBody>
          <a:bodyPr/>
          <a:lstStyle/>
          <a:p>
            <a:fld id="{23BFF9AF-F4C4-4CA8-AFCA-ECCD4FAACC13}" type="slidenum">
              <a:rPr lang="en-US" smtClean="0"/>
              <a:pPr/>
              <a:t>44</a:t>
            </a:fld>
            <a:endParaRPr lang="en-US"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670888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80E359F3-47E9-4886-80B4-D694DE81C006}" type="slidenum">
              <a:rPr lang="en-US" smtClean="0"/>
              <a:pPr/>
              <a:t>45</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649735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miter lim="800000"/>
            <a:headEnd/>
            <a:tailEnd/>
          </a:ln>
        </p:spPr>
        <p:txBody>
          <a:bodyPr/>
          <a:lstStyle/>
          <a:p>
            <a:fld id="{1E82A6C6-B4DC-4192-92A9-0829BB9AA01A}" type="slidenum">
              <a:rPr lang="en-US" smtClean="0"/>
              <a:pPr/>
              <a:t>46</a:t>
            </a:fld>
            <a:endParaRPr lang="en-US"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784030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headEnd/>
            <a:tailEnd/>
          </a:ln>
        </p:spPr>
        <p:txBody>
          <a:bodyPr/>
          <a:lstStyle/>
          <a:p>
            <a:fld id="{7EBFFEDC-86FC-420C-BD64-3E210D9239BF}" type="slidenum">
              <a:rPr lang="en-US" smtClean="0"/>
              <a:pPr/>
              <a:t>47</a:t>
            </a:fld>
            <a:endParaRPr lang="en-US"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964816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miter lim="800000"/>
            <a:headEnd/>
            <a:tailEnd/>
          </a:ln>
        </p:spPr>
        <p:txBody>
          <a:bodyPr/>
          <a:lstStyle/>
          <a:p>
            <a:fld id="{D88C02EC-60F3-46D6-B64B-00EABFF50E8F}" type="slidenum">
              <a:rPr lang="en-US" smtClean="0"/>
              <a:pPr/>
              <a:t>49</a:t>
            </a:fld>
            <a:endParaRPr lang="en-US"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950904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miter lim="800000"/>
            <a:headEnd/>
            <a:tailEnd/>
          </a:ln>
        </p:spPr>
        <p:txBody>
          <a:bodyPr/>
          <a:lstStyle/>
          <a:p>
            <a:fld id="{CD4A2FF7-DE9E-48C2-8D8F-39E16CB2A942}" type="slidenum">
              <a:rPr lang="en-US" smtClean="0"/>
              <a:pPr/>
              <a:t>7</a:t>
            </a:fld>
            <a:endParaRPr lang="en-US"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603039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miter lim="800000"/>
            <a:headEnd/>
            <a:tailEnd/>
          </a:ln>
        </p:spPr>
        <p:txBody>
          <a:bodyPr/>
          <a:lstStyle/>
          <a:p>
            <a:fld id="{FD0A7EBD-25C5-4A2D-A704-392E1F39FEAD}" type="slidenum">
              <a:rPr lang="en-US" smtClean="0"/>
              <a:pPr/>
              <a:t>50</a:t>
            </a:fld>
            <a:endParaRPr lang="en-US"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460394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miter lim="800000"/>
            <a:headEnd/>
            <a:tailEnd/>
          </a:ln>
        </p:spPr>
        <p:txBody>
          <a:bodyPr/>
          <a:lstStyle/>
          <a:p>
            <a:fld id="{E03D1E0B-D1BF-4112-8EE2-68CBFF05D4C1}" type="slidenum">
              <a:rPr lang="en-US" smtClean="0"/>
              <a:pPr/>
              <a:t>52</a:t>
            </a:fld>
            <a:endParaRPr lang="en-US"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70383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miter lim="800000"/>
            <a:headEnd/>
            <a:tailEnd/>
          </a:ln>
        </p:spPr>
        <p:txBody>
          <a:bodyPr/>
          <a:lstStyle/>
          <a:p>
            <a:fld id="{772345AA-30FA-4286-BAC2-E3C2692E8E54}" type="slidenum">
              <a:rPr lang="en-US" smtClean="0"/>
              <a:pPr/>
              <a:t>54</a:t>
            </a:fld>
            <a:endParaRPr lang="en-US"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603123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miter lim="800000"/>
            <a:headEnd/>
            <a:tailEnd/>
          </a:ln>
        </p:spPr>
        <p:txBody>
          <a:bodyPr/>
          <a:lstStyle/>
          <a:p>
            <a:fld id="{A17EA511-5636-43E5-A5D1-848CB800C6E5}" type="slidenum">
              <a:rPr lang="en-US" smtClean="0"/>
              <a:pPr/>
              <a:t>55</a:t>
            </a:fld>
            <a:endParaRPr lang="en-US"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979260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miter lim="800000"/>
            <a:headEnd/>
            <a:tailEnd/>
          </a:ln>
        </p:spPr>
        <p:txBody>
          <a:bodyPr/>
          <a:lstStyle/>
          <a:p>
            <a:fld id="{FA43F89D-849D-4965-8E21-0CC873B69550}" type="slidenum">
              <a:rPr lang="en-US" smtClean="0"/>
              <a:pPr/>
              <a:t>56</a:t>
            </a:fld>
            <a:endParaRPr lang="en-US"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598538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miter lim="800000"/>
            <a:headEnd/>
            <a:tailEnd/>
          </a:ln>
        </p:spPr>
        <p:txBody>
          <a:bodyPr/>
          <a:lstStyle/>
          <a:p>
            <a:fld id="{3D6B297F-D2F0-48EE-83C3-31E8DF7970EE}" type="slidenum">
              <a:rPr lang="en-US" smtClean="0"/>
              <a:pPr/>
              <a:t>57</a:t>
            </a:fld>
            <a:endParaRPr lang="en-US"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842534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miter lim="800000"/>
            <a:headEnd/>
            <a:tailEnd/>
          </a:ln>
        </p:spPr>
        <p:txBody>
          <a:bodyPr/>
          <a:lstStyle/>
          <a:p>
            <a:fld id="{C9CA977F-4B60-473C-8601-9EB462F5DCDE}" type="slidenum">
              <a:rPr lang="en-US" smtClean="0"/>
              <a:pPr/>
              <a:t>58</a:t>
            </a:fld>
            <a:endParaRPr lang="en-US"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935098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miter lim="800000"/>
            <a:headEnd/>
            <a:tailEnd/>
          </a:ln>
        </p:spPr>
        <p:txBody>
          <a:bodyPr/>
          <a:lstStyle/>
          <a:p>
            <a:fld id="{690624DB-BDD2-4C5F-91A1-8A92E0CC3254}" type="slidenum">
              <a:rPr lang="en-US" smtClean="0"/>
              <a:pPr/>
              <a:t>59</a:t>
            </a:fld>
            <a:endParaRPr lang="en-US"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587583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897F4404-34D1-44B3-8DB2-22CF7404C23B}" type="slidenum">
              <a:rPr lang="en-US" smtClean="0"/>
              <a:pPr/>
              <a:t>60</a:t>
            </a:fld>
            <a:endParaRPr lang="en-US"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45889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miter lim="800000"/>
            <a:headEnd/>
            <a:tailEnd/>
          </a:ln>
        </p:spPr>
        <p:txBody>
          <a:bodyPr/>
          <a:lstStyle/>
          <a:p>
            <a:fld id="{D479261A-0735-48A4-9680-236DA43577F8}" type="slidenum">
              <a:rPr lang="en-US" smtClean="0"/>
              <a:pPr/>
              <a:t>61</a:t>
            </a:fld>
            <a:endParaRPr lang="en-US"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76476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miter lim="800000"/>
            <a:headEnd/>
            <a:tailEnd/>
          </a:ln>
        </p:spPr>
        <p:txBody>
          <a:bodyPr/>
          <a:lstStyle/>
          <a:p>
            <a:fld id="{D5FEBF48-D6DB-43F5-956F-22284E4A5994}" type="slidenum">
              <a:rPr lang="en-US" smtClean="0"/>
              <a:pPr/>
              <a:t>8</a:t>
            </a:fld>
            <a:endParaRPr lang="en-US"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259066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miter lim="800000"/>
            <a:headEnd/>
            <a:tailEnd/>
          </a:ln>
        </p:spPr>
        <p:txBody>
          <a:bodyPr/>
          <a:lstStyle/>
          <a:p>
            <a:fld id="{3DDE2F76-8835-4913-995F-E5B16F40248C}" type="slidenum">
              <a:rPr lang="en-US" smtClean="0"/>
              <a:pPr/>
              <a:t>62</a:t>
            </a:fld>
            <a:endParaRPr lang="en-US"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672233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miter lim="800000"/>
            <a:headEnd/>
            <a:tailEnd/>
          </a:ln>
        </p:spPr>
        <p:txBody>
          <a:bodyPr/>
          <a:lstStyle/>
          <a:p>
            <a:fld id="{46C599B7-1AB1-4AFE-BFFA-26AC2B71E4E2}" type="slidenum">
              <a:rPr lang="en-US" smtClean="0"/>
              <a:pPr/>
              <a:t>63</a:t>
            </a:fld>
            <a:endParaRPr 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310106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miter lim="800000"/>
            <a:headEnd/>
            <a:tailEnd/>
          </a:ln>
        </p:spPr>
        <p:txBody>
          <a:bodyPr/>
          <a:lstStyle/>
          <a:p>
            <a:fld id="{6D65B87F-9C92-4A94-895E-C7B6D4A7327B}" type="slidenum">
              <a:rPr lang="en-US" smtClean="0"/>
              <a:pPr/>
              <a:t>65</a:t>
            </a:fld>
            <a:endParaRPr lang="en-US"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075492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miter lim="800000"/>
            <a:headEnd/>
            <a:tailEnd/>
          </a:ln>
        </p:spPr>
        <p:txBody>
          <a:bodyPr/>
          <a:lstStyle/>
          <a:p>
            <a:fld id="{18BE557D-157F-4823-B3C4-0F458FC4743E}" type="slidenum">
              <a:rPr lang="en-US" smtClean="0"/>
              <a:pPr/>
              <a:t>66</a:t>
            </a:fld>
            <a:endParaRPr lang="en-US"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760085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miter lim="800000"/>
            <a:headEnd/>
            <a:tailEnd/>
          </a:ln>
        </p:spPr>
        <p:txBody>
          <a:bodyPr/>
          <a:lstStyle/>
          <a:p>
            <a:fld id="{316874EE-D86A-426C-A05E-E7097A26ABC2}" type="slidenum">
              <a:rPr lang="en-US" smtClean="0"/>
              <a:pPr/>
              <a:t>67</a:t>
            </a:fld>
            <a:endParaRPr lang="en-US"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099039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miter lim="800000"/>
            <a:headEnd/>
            <a:tailEnd/>
          </a:ln>
        </p:spPr>
        <p:txBody>
          <a:bodyPr/>
          <a:lstStyle/>
          <a:p>
            <a:fld id="{0284F8B2-77F9-4BD3-B2AE-92F0598323BD}" type="slidenum">
              <a:rPr lang="en-US" smtClean="0"/>
              <a:pPr/>
              <a:t>68</a:t>
            </a:fld>
            <a:endParaRPr lang="en-US"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838852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miter lim="800000"/>
            <a:headEnd/>
            <a:tailEnd/>
          </a:ln>
        </p:spPr>
        <p:txBody>
          <a:bodyPr/>
          <a:lstStyle/>
          <a:p>
            <a:fld id="{0284F8B2-77F9-4BD3-B2AE-92F0598323BD}" type="slidenum">
              <a:rPr lang="en-US" smtClean="0"/>
              <a:pPr/>
              <a:t>69</a:t>
            </a:fld>
            <a:endParaRPr lang="en-US"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9984376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miter lim="800000"/>
            <a:headEnd/>
            <a:tailEnd/>
          </a:ln>
        </p:spPr>
        <p:txBody>
          <a:bodyPr/>
          <a:lstStyle/>
          <a:p>
            <a:fld id="{8E1B1177-679B-448C-9265-9F464AF4C9AA}" type="slidenum">
              <a:rPr lang="en-US" smtClean="0"/>
              <a:pPr/>
              <a:t>71</a:t>
            </a:fld>
            <a:endParaRPr 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426048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miter lim="800000"/>
            <a:headEnd/>
            <a:tailEnd/>
          </a:ln>
        </p:spPr>
        <p:txBody>
          <a:bodyPr/>
          <a:lstStyle/>
          <a:p>
            <a:fld id="{7E765379-444F-4A8B-A881-64D5E6315D87}" type="slidenum">
              <a:rPr lang="en-US" smtClean="0"/>
              <a:pPr/>
              <a:t>72</a:t>
            </a:fld>
            <a:endParaRPr lang="en-US"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3043563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miter lim="800000"/>
            <a:headEnd/>
            <a:tailEnd/>
          </a:ln>
        </p:spPr>
        <p:txBody>
          <a:bodyPr/>
          <a:lstStyle/>
          <a:p>
            <a:fld id="{795708C2-2540-4DA8-B7FB-5019C5494518}" type="slidenum">
              <a:rPr lang="en-US" smtClean="0"/>
              <a:pPr/>
              <a:t>73</a:t>
            </a:fld>
            <a:endParaRPr lang="en-US"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633208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fld id="{D166B24E-31E3-46EE-8E9F-06C705DE0C9A}" type="slidenum">
              <a:rPr lang="en-US" smtClean="0"/>
              <a:pPr/>
              <a:t>9</a:t>
            </a:fld>
            <a:endParaRPr lang="en-US"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262788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miter lim="800000"/>
            <a:headEnd/>
            <a:tailEnd/>
          </a:ln>
        </p:spPr>
        <p:txBody>
          <a:bodyPr/>
          <a:lstStyle/>
          <a:p>
            <a:fld id="{80A5767D-9D7E-4F91-8986-6C50AD3DDD57}" type="slidenum">
              <a:rPr lang="en-US" smtClean="0"/>
              <a:pPr/>
              <a:t>74</a:t>
            </a:fld>
            <a:endParaRPr lang="en-US"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570406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miter lim="800000"/>
            <a:headEnd/>
            <a:tailEnd/>
          </a:ln>
        </p:spPr>
        <p:txBody>
          <a:bodyPr/>
          <a:lstStyle/>
          <a:p>
            <a:fld id="{7771A3E1-4C4E-4120-8BB7-80D25259378C}" type="slidenum">
              <a:rPr lang="en-US" smtClean="0"/>
              <a:pPr/>
              <a:t>75</a:t>
            </a:fld>
            <a:endParaRPr lang="en-US"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7707569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miter lim="800000"/>
            <a:headEnd/>
            <a:tailEnd/>
          </a:ln>
        </p:spPr>
        <p:txBody>
          <a:bodyPr/>
          <a:lstStyle/>
          <a:p>
            <a:fld id="{56DDEF4B-4F6B-4D19-A8A7-EF47850254A0}" type="slidenum">
              <a:rPr lang="en-US" smtClean="0"/>
              <a:pPr/>
              <a:t>76</a:t>
            </a:fld>
            <a:endParaRPr lang="en-US"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135421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miter lim="800000"/>
            <a:headEnd/>
            <a:tailEnd/>
          </a:ln>
        </p:spPr>
        <p:txBody>
          <a:bodyPr/>
          <a:lstStyle/>
          <a:p>
            <a:fld id="{BDA2492B-1C04-4474-8178-E3A9BD0E5467}" type="slidenum">
              <a:rPr lang="en-US" smtClean="0"/>
              <a:pPr/>
              <a:t>77</a:t>
            </a:fld>
            <a:endParaRPr lang="en-US"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475127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miter lim="800000"/>
            <a:headEnd/>
            <a:tailEnd/>
          </a:ln>
        </p:spPr>
        <p:txBody>
          <a:bodyPr/>
          <a:lstStyle/>
          <a:p>
            <a:fld id="{92667A8E-8FFE-46EE-8E65-315E9C7629B5}" type="slidenum">
              <a:rPr lang="en-US" smtClean="0"/>
              <a:pPr/>
              <a:t>10</a:t>
            </a:fld>
            <a:endParaRPr lang="en-US" smtClean="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005092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miter lim="800000"/>
            <a:headEnd/>
            <a:tailEnd/>
          </a:ln>
        </p:spPr>
        <p:txBody>
          <a:bodyPr/>
          <a:lstStyle/>
          <a:p>
            <a:fld id="{D7A7E753-E394-4C75-89FF-C6549476464E}" type="slidenum">
              <a:rPr lang="en-US" smtClean="0"/>
              <a:pPr/>
              <a:t>11</a:t>
            </a:fld>
            <a:endParaRPr lang="en-US"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453918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ADDD5146-D2D6-4170-92D8-C95C22E03983}" type="slidenum">
              <a:rPr lang="en-US" smtClean="0"/>
              <a:pPr/>
              <a:t>13</a:t>
            </a:fld>
            <a:endParaRPr lang="en-US"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457051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56F78C2-8FD0-409E-ACC6-AEEDCA2A813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B63C8D-8585-4536-BDF7-9EF21E1474A5}" type="datetimeFigureOut">
              <a:rPr lang="en-US" smtClean="0"/>
              <a:pPr/>
              <a:t>12/22/2017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3095D7-2EF3-47CD-9953-7AEA0C699A5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B63C8D-8585-4536-BDF7-9EF21E1474A5}" type="datetimeFigureOut">
              <a:rPr lang="en-US" smtClean="0"/>
              <a:pPr/>
              <a:t>12/22/2017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095D7-2EF3-47CD-9953-7AEA0C699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notesSlide" Target="../notesSlides/notesSlide1.xml"/><Relationship Id="rId7" Type="http://schemas.openxmlformats.org/officeDocument/2006/relationships/oleObject" Target="../embeddings/oleObject1.bin"/><Relationship Id="rId12" Type="http://schemas.openxmlformats.org/officeDocument/2006/relationships/image" Target="../media/image3.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jpeg"/><Relationship Id="rId11" Type="http://schemas.openxmlformats.org/officeDocument/2006/relationships/oleObject" Target="../embeddings/oleObject3.bin"/><Relationship Id="rId5" Type="http://schemas.openxmlformats.org/officeDocument/2006/relationships/image" Target="../media/image5.jpeg"/><Relationship Id="rId10" Type="http://schemas.openxmlformats.org/officeDocument/2006/relationships/image" Target="../media/image2.emf"/><Relationship Id="rId4" Type="http://schemas.openxmlformats.org/officeDocument/2006/relationships/image" Target="../media/image4.png"/><Relationship Id="rId9"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7.emf"/><Relationship Id="rId4"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2.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43.emf"/><Relationship Id="rId5" Type="http://schemas.openxmlformats.org/officeDocument/2006/relationships/oleObject" Target="../embeddings/oleObject12.bin"/><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7.e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56.emf"/><Relationship Id="rId4"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12.xml"/><Relationship Id="rId1" Type="http://schemas.openxmlformats.org/officeDocument/2006/relationships/vmlDrawing" Target="../drawings/vmlDrawing10.vml"/><Relationship Id="rId5" Type="http://schemas.openxmlformats.org/officeDocument/2006/relationships/image" Target="../media/image58.emf"/><Relationship Id="rId4"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9.emf"/><Relationship Id="rId4"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3.emf"/></Relationships>
</file>

<file path=ppt/slides/_rels/slide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2.xml"/><Relationship Id="rId4" Type="http://schemas.openxmlformats.org/officeDocument/2006/relationships/image" Target="../media/image79.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80.emf"/><Relationship Id="rId5" Type="http://schemas.openxmlformats.org/officeDocument/2006/relationships/oleObject" Target="../embeddings/oleObject18.bin"/><Relationship Id="rId4" Type="http://schemas.openxmlformats.org/officeDocument/2006/relationships/image" Target="../media/image81.jpeg"/></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38.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9.jpeg"/><Relationship Id="rId5" Type="http://schemas.openxmlformats.org/officeDocument/2006/relationships/image" Target="../media/image87.png"/><Relationship Id="rId4" Type="http://schemas.openxmlformats.org/officeDocument/2006/relationships/oleObject" Target="../embeddings/oleObject19.bin"/></Relationships>
</file>

<file path=ppt/slides/_rels/slide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97.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2.bin"/><Relationship Id="rId5" Type="http://schemas.openxmlformats.org/officeDocument/2006/relationships/image" Target="../media/image96.emf"/><Relationship Id="rId4" Type="http://schemas.openxmlformats.org/officeDocument/2006/relationships/oleObject" Target="../embeddings/oleObject21.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98.emf"/></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vmlDrawing" Target="../drawings/vmlDrawing17.vml"/><Relationship Id="rId5" Type="http://schemas.openxmlformats.org/officeDocument/2006/relationships/image" Target="../media/image100.emf"/><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notesSlide" Target="../notesSlides/notesSlide45.xml"/><Relationship Id="rId7" Type="http://schemas.openxmlformats.org/officeDocument/2006/relationships/image" Target="../media/image103.e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26.bin"/><Relationship Id="rId5" Type="http://schemas.openxmlformats.org/officeDocument/2006/relationships/image" Target="../media/image102.emf"/><Relationship Id="rId4" Type="http://schemas.openxmlformats.org/officeDocument/2006/relationships/oleObject" Target="../embeddings/oleObject25.bin"/></Relationships>
</file>

<file path=ppt/slides/_rels/slide5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06.emf"/><Relationship Id="rId5" Type="http://schemas.openxmlformats.org/officeDocument/2006/relationships/oleObject" Target="../embeddings/oleObject27.bin"/><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4.e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3.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6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15.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16.emf"/><Relationship Id="rId4" Type="http://schemas.openxmlformats.org/officeDocument/2006/relationships/oleObject" Target="../embeddings/oleObject29.bin"/></Relationships>
</file>

<file path=ppt/slides/_rels/slide6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6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23.jpeg"/><Relationship Id="rId5" Type="http://schemas.openxmlformats.org/officeDocument/2006/relationships/image" Target="../media/image122.png"/><Relationship Id="rId4" Type="http://schemas.openxmlformats.org/officeDocument/2006/relationships/image" Target="../media/image121.jpeg"/></Relationships>
</file>

<file path=ppt/slides/_rels/slide6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image" Target="../media/image125.emf"/><Relationship Id="rId5" Type="http://schemas.openxmlformats.org/officeDocument/2006/relationships/oleObject" Target="../embeddings/oleObject30.bin"/><Relationship Id="rId4" Type="http://schemas.openxmlformats.org/officeDocument/2006/relationships/image" Target="../media/image127.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28.emf"/><Relationship Id="rId5" Type="http://schemas.openxmlformats.org/officeDocument/2006/relationships/oleObject" Target="../embeddings/oleObject31.bin"/><Relationship Id="rId4" Type="http://schemas.openxmlformats.org/officeDocument/2006/relationships/image" Target="../media/image129.jpeg"/></Relationships>
</file>

<file path=ppt/slides/_rels/slide7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7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34.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vmlDrawing" Target="../drawings/vmlDrawing24.vml"/><Relationship Id="rId5" Type="http://schemas.openxmlformats.org/officeDocument/2006/relationships/image" Target="../media/image135.emf"/><Relationship Id="rId4" Type="http://schemas.openxmlformats.org/officeDocument/2006/relationships/oleObject" Target="../embeddings/oleObject32.bin"/></Relationships>
</file>

<file path=ppt/slides/_rels/slide7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228600" y="2175808"/>
            <a:ext cx="8686800" cy="1938992"/>
          </a:xfrm>
          <a:prstGeom prst="rect">
            <a:avLst/>
          </a:prstGeom>
          <a:noFill/>
          <a:ln>
            <a:noFill/>
          </a:ln>
          <a:effectLst/>
          <a:extLst/>
        </p:spPr>
        <p:txBody>
          <a:bodyPr wrap="square">
            <a:spAutoFit/>
          </a:bodyPr>
          <a:lstStyle/>
          <a:p>
            <a:pPr algn="ctr">
              <a:defRPr/>
            </a:pPr>
            <a:r>
              <a:rPr lang="en-US" sz="4000" b="1" dirty="0">
                <a:effectLst>
                  <a:outerShdw blurRad="38100" dist="38100" dir="2700000" algn="tl">
                    <a:srgbClr val="C0C0C0"/>
                  </a:outerShdw>
                </a:effectLst>
                <a:latin typeface="Arial Black" panose="020B0A04020102020204" pitchFamily="34" charset="0"/>
                <a:cs typeface="Tahoma" pitchFamily="34" charset="0"/>
              </a:rPr>
              <a:t>SECTION </a:t>
            </a:r>
            <a:r>
              <a:rPr lang="en-US" sz="4000" b="1" dirty="0" smtClean="0">
                <a:effectLst>
                  <a:outerShdw blurRad="38100" dist="38100" dir="2700000" algn="tl">
                    <a:srgbClr val="C0C0C0"/>
                  </a:outerShdw>
                </a:effectLst>
                <a:latin typeface="Arial Black" panose="020B0A04020102020204" pitchFamily="34" charset="0"/>
                <a:cs typeface="Tahoma" pitchFamily="34" charset="0"/>
              </a:rPr>
              <a:t>VIII </a:t>
            </a:r>
            <a:r>
              <a:rPr lang="en-US" sz="4000" b="1" dirty="0">
                <a:effectLst>
                  <a:outerShdw blurRad="38100" dist="38100" dir="2700000" algn="tl">
                    <a:srgbClr val="C0C0C0"/>
                  </a:outerShdw>
                </a:effectLst>
                <a:latin typeface="Arial Black" panose="020B0A04020102020204" pitchFamily="34" charset="0"/>
                <a:cs typeface="Tahoma" pitchFamily="34" charset="0"/>
              </a:rPr>
              <a:t>(CHAP </a:t>
            </a:r>
            <a:r>
              <a:rPr lang="en-US" sz="4000" b="1" dirty="0" smtClean="0">
                <a:effectLst>
                  <a:outerShdw blurRad="38100" dist="38100" dir="2700000" algn="tl">
                    <a:srgbClr val="C0C0C0"/>
                  </a:outerShdw>
                </a:effectLst>
                <a:latin typeface="Arial Black" panose="020B0A04020102020204" pitchFamily="34" charset="0"/>
                <a:cs typeface="Tahoma" pitchFamily="34" charset="0"/>
              </a:rPr>
              <a:t>21)</a:t>
            </a:r>
            <a:endParaRPr lang="en-US" sz="2000" b="1" dirty="0">
              <a:effectLst>
                <a:outerShdw blurRad="38100" dist="38100" dir="2700000" algn="tl">
                  <a:srgbClr val="C0C0C0"/>
                </a:outerShdw>
              </a:effectLst>
              <a:latin typeface="Arial Black" panose="020B0A04020102020204" pitchFamily="34" charset="0"/>
              <a:cs typeface="Tahoma" pitchFamily="34" charset="0"/>
            </a:endParaRPr>
          </a:p>
          <a:p>
            <a:pPr algn="ctr">
              <a:defRPr/>
            </a:pPr>
            <a:r>
              <a:rPr lang="en-US" sz="4000" b="1" dirty="0">
                <a:effectLst>
                  <a:outerShdw blurRad="38100" dist="38100" dir="2700000" algn="tl">
                    <a:srgbClr val="C0C0C0"/>
                  </a:outerShdw>
                </a:effectLst>
                <a:latin typeface="Arial Black" panose="020B0A04020102020204" pitchFamily="34" charset="0"/>
                <a:cs typeface="Tahoma" pitchFamily="34" charset="0"/>
              </a:rPr>
              <a:t>CARBOXYLIC </a:t>
            </a:r>
            <a:r>
              <a:rPr lang="en-US" sz="4000" b="1" dirty="0" smtClean="0">
                <a:effectLst>
                  <a:outerShdw blurRad="38100" dist="38100" dir="2700000" algn="tl">
                    <a:srgbClr val="C0C0C0"/>
                  </a:outerShdw>
                </a:effectLst>
                <a:latin typeface="Arial Black" panose="020B0A04020102020204" pitchFamily="34" charset="0"/>
                <a:cs typeface="Tahoma" pitchFamily="34" charset="0"/>
              </a:rPr>
              <a:t>ACIDS AND DERIVATIVES</a:t>
            </a:r>
            <a:r>
              <a:rPr lang="en-US" sz="4000" dirty="0" smtClean="0">
                <a:latin typeface="Arial Black" panose="020B0A04020102020204" pitchFamily="34" charset="0"/>
                <a:cs typeface="Tahoma" pitchFamily="34" charset="0"/>
              </a:rPr>
              <a:t> </a:t>
            </a:r>
            <a:r>
              <a:rPr lang="en-US" sz="4000" b="1" dirty="0" smtClean="0">
                <a:effectLst>
                  <a:outerShdw blurRad="38100" dist="38100" dir="2700000" algn="tl">
                    <a:srgbClr val="C0C0C0"/>
                  </a:outerShdw>
                </a:effectLst>
                <a:latin typeface="Arial Black" panose="020B0A04020102020204" pitchFamily="34" charset="0"/>
                <a:cs typeface="Tahoma" pitchFamily="34" charset="0"/>
              </a:rPr>
              <a:t> </a:t>
            </a:r>
            <a:endParaRPr lang="en-US" sz="4000" b="1" dirty="0">
              <a:effectLst>
                <a:outerShdw blurRad="38100" dist="38100" dir="2700000" algn="tl">
                  <a:srgbClr val="C0C0C0"/>
                </a:outerShdw>
              </a:effectLst>
              <a:latin typeface="Arial Black" panose="020B0A04020102020204" pitchFamily="34" charset="0"/>
              <a:cs typeface="Tahoma" pitchFamily="34" charset="0"/>
            </a:endParaRPr>
          </a:p>
        </p:txBody>
      </p:sp>
      <p:pic>
        <p:nvPicPr>
          <p:cNvPr id="3" name="Picture 2"/>
          <p:cNvPicPr/>
          <p:nvPr/>
        </p:nvPicPr>
        <p:blipFill>
          <a:blip r:embed="rId4" cstate="print"/>
          <a:srcRect/>
          <a:stretch>
            <a:fillRect/>
          </a:stretch>
        </p:blipFill>
        <p:spPr bwMode="auto">
          <a:xfrm>
            <a:off x="6781800" y="152400"/>
            <a:ext cx="2226310" cy="1676400"/>
          </a:xfrm>
          <a:prstGeom prst="rect">
            <a:avLst/>
          </a:prstGeom>
          <a:noFill/>
          <a:ln w="9525">
            <a:noFill/>
            <a:miter lim="800000"/>
            <a:headEnd/>
            <a:tailEnd/>
          </a:ln>
        </p:spPr>
      </p:pic>
      <p:pic>
        <p:nvPicPr>
          <p:cNvPr id="121857" name="Picture 1" descr="C:\Documents and Settings\user\My Documents\My Pictures\Ginkgo-Biloba-plant.jpg"/>
          <p:cNvPicPr>
            <a:picLocks noChangeAspect="1" noChangeArrowheads="1"/>
          </p:cNvPicPr>
          <p:nvPr/>
        </p:nvPicPr>
        <p:blipFill>
          <a:blip r:embed="rId5" cstate="print"/>
          <a:srcRect/>
          <a:stretch>
            <a:fillRect/>
          </a:stretch>
        </p:blipFill>
        <p:spPr bwMode="auto">
          <a:xfrm>
            <a:off x="228600" y="152400"/>
            <a:ext cx="2286000" cy="1714500"/>
          </a:xfrm>
          <a:prstGeom prst="rect">
            <a:avLst/>
          </a:prstGeom>
          <a:noFill/>
        </p:spPr>
      </p:pic>
      <p:sp>
        <p:nvSpPr>
          <p:cNvPr id="8" name="TextBox 7"/>
          <p:cNvSpPr txBox="1"/>
          <p:nvPr/>
        </p:nvSpPr>
        <p:spPr>
          <a:xfrm>
            <a:off x="609600" y="1840468"/>
            <a:ext cx="1371600" cy="369332"/>
          </a:xfrm>
          <a:prstGeom prst="rect">
            <a:avLst/>
          </a:prstGeom>
          <a:noFill/>
        </p:spPr>
        <p:txBody>
          <a:bodyPr wrap="square" rtlCol="0">
            <a:spAutoFit/>
          </a:bodyPr>
          <a:lstStyle/>
          <a:p>
            <a:r>
              <a:rPr lang="en-US" b="1" dirty="0" smtClean="0">
                <a:solidFill>
                  <a:srgbClr val="460000"/>
                </a:solidFill>
              </a:rPr>
              <a:t>Ginkgo tree</a:t>
            </a:r>
            <a:endParaRPr lang="en-US" b="1" dirty="0">
              <a:solidFill>
                <a:srgbClr val="460000"/>
              </a:solidFill>
            </a:endParaRPr>
          </a:p>
        </p:txBody>
      </p:sp>
      <p:sp>
        <p:nvSpPr>
          <p:cNvPr id="9" name="TextBox 8"/>
          <p:cNvSpPr txBox="1"/>
          <p:nvPr/>
        </p:nvSpPr>
        <p:spPr>
          <a:xfrm>
            <a:off x="7162800" y="1752600"/>
            <a:ext cx="1676400" cy="369332"/>
          </a:xfrm>
          <a:prstGeom prst="rect">
            <a:avLst/>
          </a:prstGeom>
          <a:noFill/>
        </p:spPr>
        <p:txBody>
          <a:bodyPr wrap="square" rtlCol="0">
            <a:spAutoFit/>
          </a:bodyPr>
          <a:lstStyle/>
          <a:p>
            <a:r>
              <a:rPr lang="en-US" b="1" dirty="0" err="1" smtClean="0">
                <a:solidFill>
                  <a:srgbClr val="460000"/>
                </a:solidFill>
              </a:rPr>
              <a:t>Galerita</a:t>
            </a:r>
            <a:r>
              <a:rPr lang="en-US" b="1" dirty="0" smtClean="0">
                <a:solidFill>
                  <a:srgbClr val="460000"/>
                </a:solidFill>
              </a:rPr>
              <a:t> beetle</a:t>
            </a:r>
            <a:endParaRPr lang="en-US" b="1" dirty="0">
              <a:solidFill>
                <a:srgbClr val="460000"/>
              </a:solidFill>
            </a:endParaRPr>
          </a:p>
        </p:txBody>
      </p:sp>
      <p:pic>
        <p:nvPicPr>
          <p:cNvPr id="121859" name="Picture 3" descr="C:\Documents and Settings\user\My Documents\My Pictures\imagesCAI6BOTR.jpg"/>
          <p:cNvPicPr>
            <a:picLocks noChangeAspect="1" noChangeArrowheads="1"/>
          </p:cNvPicPr>
          <p:nvPr/>
        </p:nvPicPr>
        <p:blipFill>
          <a:blip r:embed="rId6" cstate="print"/>
          <a:srcRect/>
          <a:stretch>
            <a:fillRect/>
          </a:stretch>
        </p:blipFill>
        <p:spPr bwMode="auto">
          <a:xfrm>
            <a:off x="2590800" y="4547616"/>
            <a:ext cx="3581400" cy="2005584"/>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1690938924"/>
              </p:ext>
            </p:extLst>
          </p:nvPr>
        </p:nvGraphicFramePr>
        <p:xfrm>
          <a:off x="2590800" y="475527"/>
          <a:ext cx="4177979" cy="1353273"/>
        </p:xfrm>
        <a:graphic>
          <a:graphicData uri="http://schemas.openxmlformats.org/presentationml/2006/ole">
            <mc:AlternateContent xmlns:mc="http://schemas.openxmlformats.org/markup-compatibility/2006">
              <mc:Choice xmlns:v="urn:schemas-microsoft-com:vml" Requires="v">
                <p:oleObj spid="_x0000_s122034" name="CS ChemDraw Drawing" r:id="rId7" imgW="3593133" imgH="1164077" progId="ChemDraw.Document.6.0">
                  <p:embed/>
                </p:oleObj>
              </mc:Choice>
              <mc:Fallback>
                <p:oleObj name="CS ChemDraw Drawing" r:id="rId7" imgW="3593133" imgH="1164077" progId="ChemDraw.Document.6.0">
                  <p:embed/>
                  <p:pic>
                    <p:nvPicPr>
                      <p:cNvPr id="0" name=""/>
                      <p:cNvPicPr/>
                      <p:nvPr/>
                    </p:nvPicPr>
                    <p:blipFill>
                      <a:blip r:embed="rId8"/>
                      <a:stretch>
                        <a:fillRect/>
                      </a:stretch>
                    </p:blipFill>
                    <p:spPr>
                      <a:xfrm>
                        <a:off x="2590800" y="475527"/>
                        <a:ext cx="4177979" cy="1353273"/>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095563855"/>
              </p:ext>
            </p:extLst>
          </p:nvPr>
        </p:nvGraphicFramePr>
        <p:xfrm>
          <a:off x="228600" y="4199896"/>
          <a:ext cx="2367885" cy="2277104"/>
        </p:xfrm>
        <a:graphic>
          <a:graphicData uri="http://schemas.openxmlformats.org/presentationml/2006/ole">
            <mc:AlternateContent xmlns:mc="http://schemas.openxmlformats.org/markup-compatibility/2006">
              <mc:Choice xmlns:v="urn:schemas-microsoft-com:vml" Requires="v">
                <p:oleObj spid="_x0000_s122035" name="CS ChemDraw Drawing" r:id="rId9" imgW="1986864" imgH="1910674" progId="ChemDraw.Document.6.0">
                  <p:embed/>
                </p:oleObj>
              </mc:Choice>
              <mc:Fallback>
                <p:oleObj name="CS ChemDraw Drawing" r:id="rId9" imgW="1986864" imgH="1910674" progId="ChemDraw.Document.6.0">
                  <p:embed/>
                  <p:pic>
                    <p:nvPicPr>
                      <p:cNvPr id="0" name=""/>
                      <p:cNvPicPr/>
                      <p:nvPr/>
                    </p:nvPicPr>
                    <p:blipFill>
                      <a:blip r:embed="rId10"/>
                      <a:stretch>
                        <a:fillRect/>
                      </a:stretch>
                    </p:blipFill>
                    <p:spPr>
                      <a:xfrm>
                        <a:off x="228600" y="4199896"/>
                        <a:ext cx="2367885" cy="227710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89440638"/>
              </p:ext>
            </p:extLst>
          </p:nvPr>
        </p:nvGraphicFramePr>
        <p:xfrm>
          <a:off x="6147593" y="4835959"/>
          <a:ext cx="2691607" cy="1717241"/>
        </p:xfrm>
        <a:graphic>
          <a:graphicData uri="http://schemas.openxmlformats.org/presentationml/2006/ole">
            <mc:AlternateContent xmlns:mc="http://schemas.openxmlformats.org/markup-compatibility/2006">
              <mc:Choice xmlns:v="urn:schemas-microsoft-com:vml" Requires="v">
                <p:oleObj spid="_x0000_s122036" name="CS ChemDraw Drawing" r:id="rId11" imgW="2029752" imgH="1295130" progId="ChemDraw.Document.6.0">
                  <p:embed/>
                </p:oleObj>
              </mc:Choice>
              <mc:Fallback>
                <p:oleObj name="CS ChemDraw Drawing" r:id="rId11" imgW="2029752" imgH="1295130" progId="ChemDraw.Document.6.0">
                  <p:embed/>
                  <p:pic>
                    <p:nvPicPr>
                      <p:cNvPr id="0" name=""/>
                      <p:cNvPicPr/>
                      <p:nvPr/>
                    </p:nvPicPr>
                    <p:blipFill>
                      <a:blip r:embed="rId12"/>
                      <a:stretch>
                        <a:fillRect/>
                      </a:stretch>
                    </p:blipFill>
                    <p:spPr>
                      <a:xfrm>
                        <a:off x="6147593" y="4835959"/>
                        <a:ext cx="2691607" cy="171724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Text Box 4"/>
          <p:cNvSpPr txBox="1">
            <a:spLocks noChangeArrowheads="1"/>
          </p:cNvSpPr>
          <p:nvPr/>
        </p:nvSpPr>
        <p:spPr bwMode="auto">
          <a:xfrm>
            <a:off x="304800" y="152400"/>
            <a:ext cx="8534400" cy="3816429"/>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CHEMICAL PROPERTIES</a:t>
            </a:r>
          </a:p>
          <a:p>
            <a:pPr>
              <a:spcBef>
                <a:spcPct val="50000"/>
              </a:spcBef>
              <a:defRPr/>
            </a:pPr>
            <a:endParaRPr lang="en-US" sz="800" b="1" dirty="0">
              <a:solidFill>
                <a:srgbClr val="003300"/>
              </a:solidFill>
            </a:endParaRPr>
          </a:p>
          <a:p>
            <a:pPr>
              <a:spcBef>
                <a:spcPct val="50000"/>
              </a:spcBef>
              <a:defRPr/>
            </a:pPr>
            <a:r>
              <a:rPr lang="en-US" sz="2000" b="1" dirty="0" err="1">
                <a:solidFill>
                  <a:srgbClr val="003300"/>
                </a:solidFill>
              </a:rPr>
              <a:t>Deprotonation</a:t>
            </a:r>
            <a:r>
              <a:rPr lang="en-US" sz="2000" b="1" dirty="0">
                <a:solidFill>
                  <a:srgbClr val="003300"/>
                </a:solidFill>
              </a:rPr>
              <a:t> of Carboxylic Acids</a:t>
            </a:r>
          </a:p>
          <a:p>
            <a:pPr>
              <a:spcBef>
                <a:spcPct val="50000"/>
              </a:spcBef>
              <a:defRPr/>
            </a:pPr>
            <a:endParaRPr lang="en-US" sz="1200" b="1" dirty="0">
              <a:solidFill>
                <a:schemeClr val="accent2"/>
              </a:solidFill>
            </a:endParaRPr>
          </a:p>
          <a:p>
            <a:pPr algn="just">
              <a:defRPr/>
            </a:pPr>
            <a:r>
              <a:rPr lang="en-US" dirty="0">
                <a:solidFill>
                  <a:srgbClr val="0000FF"/>
                </a:solidFill>
              </a:rPr>
              <a:t>The hydroxide ion deprotonates the acid to form the carboxylate salt.</a:t>
            </a: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smtClean="0">
              <a:solidFill>
                <a:srgbClr val="0000FF"/>
              </a:solidFill>
            </a:endParaRPr>
          </a:p>
          <a:p>
            <a:pPr algn="just">
              <a:defRPr/>
            </a:pPr>
            <a:endParaRPr lang="en-US" dirty="0">
              <a:solidFill>
                <a:srgbClr val="0000FF"/>
              </a:solidFill>
            </a:endParaRPr>
          </a:p>
          <a:p>
            <a:pPr algn="just">
              <a:defRPr/>
            </a:pPr>
            <a:r>
              <a:rPr lang="en-US" dirty="0">
                <a:solidFill>
                  <a:srgbClr val="0000FF"/>
                </a:solidFill>
              </a:rPr>
              <a:t>Adding a strong acid, like </a:t>
            </a:r>
            <a:r>
              <a:rPr lang="en-US" dirty="0" err="1">
                <a:solidFill>
                  <a:srgbClr val="0000FF"/>
                </a:solidFill>
              </a:rPr>
              <a:t>HCl</a:t>
            </a:r>
            <a:r>
              <a:rPr lang="en-US" dirty="0">
                <a:solidFill>
                  <a:srgbClr val="0000FF"/>
                </a:solidFill>
              </a:rPr>
              <a:t>, regenerates the carboxylic acid</a:t>
            </a:r>
          </a:p>
          <a:p>
            <a:pPr>
              <a:defRPr/>
            </a:pPr>
            <a:endParaRPr lang="en-US" sz="1000" dirty="0">
              <a:solidFill>
                <a:srgbClr val="D60093"/>
              </a:solidFill>
            </a:endParaRPr>
          </a:p>
        </p:txBody>
      </p:sp>
      <p:pic>
        <p:nvPicPr>
          <p:cNvPr id="32771" name="Picture 5" descr="20_02-06UN"/>
          <p:cNvPicPr>
            <a:picLocks noChangeAspect="1" noChangeArrowheads="1"/>
          </p:cNvPicPr>
          <p:nvPr/>
        </p:nvPicPr>
        <p:blipFill rotWithShape="1">
          <a:blip r:embed="rId3" cstate="print"/>
          <a:srcRect l="13385" b="17039"/>
          <a:stretch/>
        </p:blipFill>
        <p:spPr bwMode="auto">
          <a:xfrm>
            <a:off x="228600" y="1905000"/>
            <a:ext cx="8610600" cy="1371600"/>
          </a:xfrm>
          <a:prstGeom prst="rect">
            <a:avLst/>
          </a:prstGeom>
          <a:noFill/>
          <a:ln w="9525">
            <a:noFill/>
            <a:miter lim="800000"/>
            <a:headEnd/>
            <a:tailEnd/>
          </a:ln>
        </p:spPr>
      </p:pic>
      <p:pic>
        <p:nvPicPr>
          <p:cNvPr id="32772" name="Picture 6" descr="20_02-08UN"/>
          <p:cNvPicPr>
            <a:picLocks noChangeAspect="1" noChangeArrowheads="1"/>
          </p:cNvPicPr>
          <p:nvPr/>
        </p:nvPicPr>
        <p:blipFill rotWithShape="1">
          <a:blip r:embed="rId4" cstate="print"/>
          <a:srcRect b="7754"/>
          <a:stretch/>
        </p:blipFill>
        <p:spPr bwMode="auto">
          <a:xfrm>
            <a:off x="425321" y="3782824"/>
            <a:ext cx="8337679" cy="28465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228600" y="152400"/>
            <a:ext cx="8686800" cy="6540252"/>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CHEMICAL PROPERTIES</a:t>
            </a:r>
          </a:p>
          <a:p>
            <a:pPr algn="ctr">
              <a:spcBef>
                <a:spcPct val="50000"/>
              </a:spcBef>
              <a:defRPr/>
            </a:pPr>
            <a:endParaRPr lang="en-US" sz="1400" b="1" dirty="0">
              <a:solidFill>
                <a:srgbClr val="003300"/>
              </a:solidFill>
              <a:effectLst>
                <a:outerShdw blurRad="38100" dist="38100" dir="2700000" algn="tl">
                  <a:srgbClr val="C0C0C0"/>
                </a:outerShdw>
              </a:effectLst>
            </a:endParaRPr>
          </a:p>
          <a:p>
            <a:pPr algn="just" eaLnBrk="0" hangingPunct="0">
              <a:defRPr/>
            </a:pPr>
            <a:r>
              <a:rPr lang="en-US" sz="2000" b="1" dirty="0">
                <a:solidFill>
                  <a:srgbClr val="003300"/>
                </a:solidFill>
              </a:rPr>
              <a:t>Naming Carboxylic Acid Salts</a:t>
            </a:r>
          </a:p>
          <a:p>
            <a:pPr algn="just">
              <a:defRPr/>
            </a:pPr>
            <a:endParaRPr lang="en-US" sz="800" dirty="0">
              <a:solidFill>
                <a:srgbClr val="0000FF"/>
              </a:solidFill>
            </a:endParaRPr>
          </a:p>
          <a:p>
            <a:pPr marL="285750" indent="-285750" algn="just">
              <a:buFont typeface="Wingdings" panose="05000000000000000000" pitchFamily="2" charset="2"/>
              <a:buChar char="q"/>
              <a:defRPr/>
            </a:pPr>
            <a:r>
              <a:rPr lang="en-US" b="1" dirty="0">
                <a:solidFill>
                  <a:srgbClr val="460000"/>
                </a:solidFill>
              </a:rPr>
              <a:t>Salts of carboxylic acids are named simply by naming the </a:t>
            </a:r>
            <a:r>
              <a:rPr lang="en-US" b="1" dirty="0" err="1">
                <a:solidFill>
                  <a:srgbClr val="460000"/>
                </a:solidFill>
              </a:rPr>
              <a:t>cation</a:t>
            </a:r>
            <a:r>
              <a:rPr lang="en-US" b="1" dirty="0">
                <a:solidFill>
                  <a:srgbClr val="460000"/>
                </a:solidFill>
              </a:rPr>
              <a:t>, then naming the carboxylate ion by replacing the terminal –</a:t>
            </a:r>
            <a:r>
              <a:rPr lang="en-US" b="1" dirty="0" err="1">
                <a:solidFill>
                  <a:srgbClr val="460000"/>
                </a:solidFill>
              </a:rPr>
              <a:t>ic</a:t>
            </a:r>
            <a:r>
              <a:rPr lang="en-US" b="1" dirty="0">
                <a:solidFill>
                  <a:srgbClr val="460000"/>
                </a:solidFill>
              </a:rPr>
              <a:t> acid by –ate.</a:t>
            </a: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r>
              <a:rPr lang="en-US" sz="2000" b="1" dirty="0">
                <a:solidFill>
                  <a:srgbClr val="003300"/>
                </a:solidFill>
              </a:rPr>
              <a:t>Properties of Acid Salts</a:t>
            </a:r>
          </a:p>
          <a:p>
            <a:pPr algn="just">
              <a:defRPr/>
            </a:pPr>
            <a:endParaRPr lang="en-US" sz="1800" b="1" dirty="0">
              <a:solidFill>
                <a:schemeClr val="accent2"/>
              </a:solidFill>
            </a:endParaRPr>
          </a:p>
          <a:p>
            <a:pPr marL="285750" indent="-285750" algn="just">
              <a:buFont typeface="Wingdings" panose="05000000000000000000" pitchFamily="2" charset="2"/>
              <a:buChar char="q"/>
              <a:defRPr/>
            </a:pPr>
            <a:r>
              <a:rPr lang="en-US" b="1" dirty="0">
                <a:solidFill>
                  <a:srgbClr val="460000"/>
                </a:solidFill>
              </a:rPr>
              <a:t>Usually solids with no odor.</a:t>
            </a:r>
          </a:p>
          <a:p>
            <a:pPr marL="171450" indent="-171450" algn="just">
              <a:buFont typeface="Wingdings" panose="05000000000000000000" pitchFamily="2" charset="2"/>
              <a:buChar char="q"/>
              <a:defRPr/>
            </a:pPr>
            <a:endParaRPr lang="en-US" sz="1200"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Carboxylate salts of Na</a:t>
            </a:r>
            <a:r>
              <a:rPr lang="en-US" b="1" baseline="30000" dirty="0">
                <a:solidFill>
                  <a:srgbClr val="460000"/>
                </a:solidFill>
              </a:rPr>
              <a:t>+</a:t>
            </a:r>
            <a:r>
              <a:rPr lang="en-US" b="1" dirty="0">
                <a:solidFill>
                  <a:srgbClr val="460000"/>
                </a:solidFill>
              </a:rPr>
              <a:t>, K</a:t>
            </a:r>
            <a:r>
              <a:rPr lang="en-US" b="1" baseline="30000" dirty="0">
                <a:solidFill>
                  <a:srgbClr val="460000"/>
                </a:solidFill>
              </a:rPr>
              <a:t>+</a:t>
            </a:r>
            <a:r>
              <a:rPr lang="en-US" b="1" dirty="0">
                <a:solidFill>
                  <a:srgbClr val="460000"/>
                </a:solidFill>
              </a:rPr>
              <a:t>, Li</a:t>
            </a:r>
            <a:r>
              <a:rPr lang="en-US" b="1" baseline="30000" dirty="0">
                <a:solidFill>
                  <a:srgbClr val="460000"/>
                </a:solidFill>
              </a:rPr>
              <a:t>+</a:t>
            </a:r>
            <a:r>
              <a:rPr lang="en-US" b="1" dirty="0">
                <a:solidFill>
                  <a:srgbClr val="460000"/>
                </a:solidFill>
              </a:rPr>
              <a:t>, and NH</a:t>
            </a:r>
            <a:r>
              <a:rPr lang="en-US" b="1" baseline="-25000" dirty="0">
                <a:solidFill>
                  <a:srgbClr val="460000"/>
                </a:solidFill>
              </a:rPr>
              <a:t>4</a:t>
            </a:r>
            <a:r>
              <a:rPr lang="en-US" b="1" baseline="30000" dirty="0">
                <a:solidFill>
                  <a:srgbClr val="460000"/>
                </a:solidFill>
              </a:rPr>
              <a:t>+</a:t>
            </a:r>
            <a:r>
              <a:rPr lang="en-US" b="1" dirty="0">
                <a:solidFill>
                  <a:srgbClr val="460000"/>
                </a:solidFill>
              </a:rPr>
              <a:t> are soluble in water.</a:t>
            </a:r>
          </a:p>
          <a:p>
            <a:pPr marL="171450" indent="-171450" algn="just">
              <a:buFont typeface="Wingdings" panose="05000000000000000000" pitchFamily="2" charset="2"/>
              <a:buChar char="q"/>
              <a:defRPr/>
            </a:pPr>
            <a:endParaRPr lang="en-US" sz="1200"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Soap is the soluble sodium salt of a long chain fatty acid</a:t>
            </a:r>
          </a:p>
          <a:p>
            <a:pPr marL="171450" indent="-171450" algn="just">
              <a:buFont typeface="Wingdings" panose="05000000000000000000" pitchFamily="2" charset="2"/>
              <a:buChar char="q"/>
              <a:defRPr/>
            </a:pPr>
            <a:endParaRPr lang="en-US" sz="1200"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Salts can be formed by the reaction of an acid with NaHCO</a:t>
            </a:r>
            <a:r>
              <a:rPr lang="en-US" b="1" baseline="-25000" dirty="0">
                <a:solidFill>
                  <a:srgbClr val="460000"/>
                </a:solidFill>
              </a:rPr>
              <a:t>3</a:t>
            </a:r>
            <a:r>
              <a:rPr lang="en-US" b="1" dirty="0">
                <a:solidFill>
                  <a:srgbClr val="460000"/>
                </a:solidFill>
              </a:rPr>
              <a:t>, releasing CO</a:t>
            </a:r>
            <a:r>
              <a:rPr lang="en-US" b="1" baseline="-25000" dirty="0">
                <a:solidFill>
                  <a:srgbClr val="460000"/>
                </a:solidFill>
              </a:rPr>
              <a:t>2</a:t>
            </a:r>
          </a:p>
        </p:txBody>
      </p:sp>
      <p:graphicFrame>
        <p:nvGraphicFramePr>
          <p:cNvPr id="2" name="Object 1"/>
          <p:cNvGraphicFramePr>
            <a:graphicFrameLocks noChangeAspect="1"/>
          </p:cNvGraphicFramePr>
          <p:nvPr>
            <p:extLst>
              <p:ext uri="{D42A27DB-BD31-4B8C-83A1-F6EECF244321}">
                <p14:modId xmlns:p14="http://schemas.microsoft.com/office/powerpoint/2010/main" val="2239805050"/>
              </p:ext>
            </p:extLst>
          </p:nvPr>
        </p:nvGraphicFramePr>
        <p:xfrm>
          <a:off x="939007" y="2133600"/>
          <a:ext cx="6528594" cy="1506270"/>
        </p:xfrm>
        <a:graphic>
          <a:graphicData uri="http://schemas.openxmlformats.org/presentationml/2006/ole">
            <mc:AlternateContent xmlns:mc="http://schemas.openxmlformats.org/markup-compatibility/2006">
              <mc:Choice xmlns:v="urn:schemas-microsoft-com:vml" Requires="v">
                <p:oleObj spid="_x0000_s3134" name="CS ChemDraw Drawing" r:id="rId4" imgW="4858188" imgH="1121113" progId="ChemDraw.Document.6.0">
                  <p:embed/>
                </p:oleObj>
              </mc:Choice>
              <mc:Fallback>
                <p:oleObj name="CS ChemDraw Drawing" r:id="rId4" imgW="4858188" imgH="1121113" progId="ChemDraw.Document.6.0">
                  <p:embed/>
                  <p:pic>
                    <p:nvPicPr>
                      <p:cNvPr id="0" name=""/>
                      <p:cNvPicPr/>
                      <p:nvPr/>
                    </p:nvPicPr>
                    <p:blipFill>
                      <a:blip r:embed="rId5"/>
                      <a:stretch>
                        <a:fillRect/>
                      </a:stretch>
                    </p:blipFill>
                    <p:spPr>
                      <a:xfrm>
                        <a:off x="939007" y="2133600"/>
                        <a:ext cx="6528594" cy="15062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76200"/>
            <a:ext cx="8763000" cy="1538883"/>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CHEMICAL PROPERTIES</a:t>
            </a:r>
          </a:p>
          <a:p>
            <a:pPr algn="just">
              <a:defRPr/>
            </a:pPr>
            <a:endParaRPr lang="en-US" sz="2000" b="1" dirty="0" smtClean="0">
              <a:solidFill>
                <a:srgbClr val="003300"/>
              </a:solidFill>
            </a:endParaRPr>
          </a:p>
          <a:p>
            <a:pPr algn="just">
              <a:defRPr/>
            </a:pPr>
            <a:r>
              <a:rPr lang="en-US" sz="2000" b="1" dirty="0" smtClean="0">
                <a:solidFill>
                  <a:srgbClr val="003300"/>
                </a:solidFill>
              </a:rPr>
              <a:t>Acidity </a:t>
            </a:r>
            <a:r>
              <a:rPr lang="en-US" sz="2000" b="1" dirty="0">
                <a:solidFill>
                  <a:srgbClr val="003300"/>
                </a:solidFill>
              </a:rPr>
              <a:t>of Carboxylic Acids</a:t>
            </a:r>
          </a:p>
          <a:p>
            <a:pPr lvl="1" algn="just">
              <a:defRPr/>
            </a:pPr>
            <a:endParaRPr lang="en-US" sz="800" b="1" dirty="0">
              <a:solidFill>
                <a:srgbClr val="7030A0"/>
              </a:solidFill>
            </a:endParaRPr>
          </a:p>
          <a:p>
            <a:pPr algn="just">
              <a:defRPr/>
            </a:pPr>
            <a:r>
              <a:rPr lang="en-US" dirty="0">
                <a:solidFill>
                  <a:srgbClr val="0000FF"/>
                </a:solidFill>
              </a:rPr>
              <a:t>In water, the equilibrium generally favors the acid</a:t>
            </a:r>
          </a:p>
        </p:txBody>
      </p:sp>
      <p:grpSp>
        <p:nvGrpSpPr>
          <p:cNvPr id="8" name="Group 7"/>
          <p:cNvGrpSpPr/>
          <p:nvPr/>
        </p:nvGrpSpPr>
        <p:grpSpPr>
          <a:xfrm>
            <a:off x="691355" y="1641130"/>
            <a:ext cx="7919245" cy="5018834"/>
            <a:chOff x="691355" y="1600200"/>
            <a:chExt cx="7919245" cy="5018834"/>
          </a:xfrm>
        </p:grpSpPr>
        <p:pic>
          <p:nvPicPr>
            <p:cNvPr id="5" name="Picture 2"/>
            <p:cNvPicPr>
              <a:picLocks noChangeAspect="1" noChangeArrowheads="1"/>
            </p:cNvPicPr>
            <p:nvPr/>
          </p:nvPicPr>
          <p:blipFill>
            <a:blip r:embed="rId2"/>
            <a:stretch>
              <a:fillRect/>
            </a:stretch>
          </p:blipFill>
          <p:spPr bwMode="auto">
            <a:xfrm>
              <a:off x="762000" y="1600200"/>
              <a:ext cx="7467600" cy="1322832"/>
            </a:xfrm>
            <a:prstGeom prst="rect">
              <a:avLst/>
            </a:prstGeom>
            <a:noFill/>
            <a:ln w="9525">
              <a:noFill/>
              <a:miter lim="800000"/>
              <a:headEnd/>
              <a:tailEnd/>
            </a:ln>
          </p:spPr>
        </p:pic>
        <p:pic>
          <p:nvPicPr>
            <p:cNvPr id="6" name="Picture 3"/>
            <p:cNvPicPr>
              <a:picLocks noChangeAspect="1" noChangeArrowheads="1"/>
            </p:cNvPicPr>
            <p:nvPr/>
          </p:nvPicPr>
          <p:blipFill>
            <a:blip r:embed="rId3"/>
            <a:stretch>
              <a:fillRect/>
            </a:stretch>
          </p:blipFill>
          <p:spPr bwMode="auto">
            <a:xfrm>
              <a:off x="981859" y="2995628"/>
              <a:ext cx="6866741" cy="1804972"/>
            </a:xfrm>
            <a:prstGeom prst="rect">
              <a:avLst/>
            </a:prstGeom>
            <a:noFill/>
            <a:ln w="9525">
              <a:noFill/>
              <a:miter lim="800000"/>
              <a:headEnd/>
              <a:tailEnd/>
            </a:ln>
          </p:spPr>
        </p:pic>
        <p:pic>
          <p:nvPicPr>
            <p:cNvPr id="7" name="Picture 2"/>
            <p:cNvPicPr>
              <a:picLocks noChangeAspect="1" noChangeArrowheads="1"/>
            </p:cNvPicPr>
            <p:nvPr/>
          </p:nvPicPr>
          <p:blipFill>
            <a:blip r:embed="rId4"/>
            <a:stretch>
              <a:fillRect/>
            </a:stretch>
          </p:blipFill>
          <p:spPr bwMode="auto">
            <a:xfrm>
              <a:off x="691355" y="4876800"/>
              <a:ext cx="7919245" cy="1742234"/>
            </a:xfrm>
            <a:prstGeom prst="rect">
              <a:avLst/>
            </a:prstGeom>
            <a:noFill/>
            <a:ln w="9525">
              <a:noFill/>
              <a:miter lim="800000"/>
              <a:headEnd/>
              <a:tailEnd/>
            </a:ln>
          </p:spPr>
        </p:pic>
      </p:grpSp>
    </p:spTree>
    <p:extLst>
      <p:ext uri="{BB962C8B-B14F-4D97-AF65-F5344CB8AC3E}">
        <p14:creationId xmlns:p14="http://schemas.microsoft.com/office/powerpoint/2010/main" val="2721539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20_02-02UN"/>
          <p:cNvPicPr>
            <a:picLocks noChangeAspect="1" noChangeArrowheads="1"/>
          </p:cNvPicPr>
          <p:nvPr/>
        </p:nvPicPr>
        <p:blipFill rotWithShape="1">
          <a:blip r:embed="rId3" cstate="print"/>
          <a:srcRect b="5941"/>
          <a:stretch/>
        </p:blipFill>
        <p:spPr bwMode="auto">
          <a:xfrm>
            <a:off x="278334" y="2514600"/>
            <a:ext cx="8560866" cy="3938452"/>
          </a:xfrm>
          <a:prstGeom prst="rect">
            <a:avLst/>
          </a:prstGeom>
          <a:noFill/>
          <a:ln w="9525">
            <a:noFill/>
            <a:miter lim="800000"/>
            <a:headEnd/>
            <a:tailEnd/>
          </a:ln>
        </p:spPr>
      </p:pic>
      <p:sp>
        <p:nvSpPr>
          <p:cNvPr id="9224" name="Text Box 8"/>
          <p:cNvSpPr txBox="1">
            <a:spLocks noChangeArrowheads="1"/>
          </p:cNvSpPr>
          <p:nvPr/>
        </p:nvSpPr>
        <p:spPr bwMode="auto">
          <a:xfrm>
            <a:off x="304800" y="152400"/>
            <a:ext cx="8534400" cy="1661993"/>
          </a:xfrm>
          <a:prstGeom prst="rect">
            <a:avLst/>
          </a:prstGeom>
          <a:noFill/>
          <a:ln>
            <a:noFill/>
          </a:ln>
          <a:effectLst/>
          <a:extLst/>
        </p:spPr>
        <p:txBody>
          <a:bodyPr wrap="square">
            <a:spAutoFit/>
          </a:bodyPr>
          <a:lstStyle/>
          <a:p>
            <a:pPr algn="ctr">
              <a:defRPr/>
            </a:pPr>
            <a:r>
              <a:rPr lang="en-US" sz="2800" b="1" dirty="0">
                <a:effectLst>
                  <a:outerShdw blurRad="38100" dist="38100" dir="2700000" algn="tl">
                    <a:srgbClr val="C0C0C0"/>
                  </a:outerShdw>
                </a:effectLst>
                <a:latin typeface="Arial Black" panose="020B0A04020102020204" pitchFamily="34" charset="0"/>
                <a:cs typeface="Tahoma" pitchFamily="34" charset="0"/>
              </a:rPr>
              <a:t>CHEMICAL PROPERTIES</a:t>
            </a:r>
          </a:p>
          <a:p>
            <a:pPr>
              <a:defRPr/>
            </a:pPr>
            <a:endParaRPr lang="en-US" b="1" dirty="0">
              <a:solidFill>
                <a:srgbClr val="003300"/>
              </a:solidFill>
              <a:effectLst>
                <a:outerShdw blurRad="38100" dist="38100" dir="2700000" algn="tl">
                  <a:srgbClr val="C0C0C0"/>
                </a:outerShdw>
              </a:effectLst>
            </a:endParaRPr>
          </a:p>
          <a:p>
            <a:pPr>
              <a:defRPr/>
            </a:pPr>
            <a:r>
              <a:rPr lang="en-US" sz="2000" b="1" dirty="0">
                <a:solidFill>
                  <a:srgbClr val="003300"/>
                </a:solidFill>
              </a:rPr>
              <a:t>Substituent Effects on Acidity</a:t>
            </a:r>
          </a:p>
          <a:p>
            <a:pPr>
              <a:defRPr/>
            </a:pPr>
            <a:endParaRPr lang="en-US" b="1" dirty="0">
              <a:solidFill>
                <a:schemeClr val="accent2"/>
              </a:solidFill>
            </a:endParaRPr>
          </a:p>
          <a:p>
            <a:pPr algn="just">
              <a:defRPr/>
            </a:pPr>
            <a:r>
              <a:rPr lang="en-US" dirty="0">
                <a:solidFill>
                  <a:srgbClr val="0000FF"/>
                </a:solidFill>
              </a:rPr>
              <a:t>The magnitude of a substituent effect depends on its distance from the carboxyl group</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Text Box 5"/>
          <p:cNvSpPr txBox="1">
            <a:spLocks noChangeArrowheads="1"/>
          </p:cNvSpPr>
          <p:nvPr/>
        </p:nvSpPr>
        <p:spPr bwMode="auto">
          <a:xfrm>
            <a:off x="304800" y="152400"/>
            <a:ext cx="8610600" cy="2477601"/>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CHEMICAL PROPERTIES</a:t>
            </a:r>
          </a:p>
          <a:p>
            <a:pPr algn="just">
              <a:spcBef>
                <a:spcPct val="50000"/>
              </a:spcBef>
              <a:defRPr/>
            </a:pPr>
            <a:endParaRPr lang="en-US" sz="1400" b="1" dirty="0">
              <a:solidFill>
                <a:srgbClr val="003300"/>
              </a:solidFill>
              <a:effectLst>
                <a:outerShdw blurRad="38100" dist="38100" dir="2700000" algn="tl">
                  <a:srgbClr val="C0C0C0"/>
                </a:outerShdw>
              </a:effectLst>
            </a:endParaRPr>
          </a:p>
          <a:p>
            <a:pPr algn="just" eaLnBrk="0" hangingPunct="0">
              <a:defRPr/>
            </a:pPr>
            <a:r>
              <a:rPr lang="en-US" sz="2000" b="1" dirty="0">
                <a:solidFill>
                  <a:srgbClr val="003300"/>
                </a:solidFill>
              </a:rPr>
              <a:t>Aromatic Carboxylic Acids</a:t>
            </a:r>
          </a:p>
          <a:p>
            <a:pPr algn="just" eaLnBrk="0" hangingPunct="0">
              <a:defRPr/>
            </a:pPr>
            <a:endParaRPr lang="en-US" sz="1400" b="1" dirty="0">
              <a:solidFill>
                <a:srgbClr val="0000FF"/>
              </a:solidFill>
            </a:endParaRPr>
          </a:p>
          <a:p>
            <a:pPr algn="just">
              <a:defRPr/>
            </a:pPr>
            <a:r>
              <a:rPr lang="en-US" dirty="0">
                <a:solidFill>
                  <a:srgbClr val="0000FF"/>
                </a:solidFill>
              </a:rPr>
              <a:t>Electron-withdrawing groups enhance the acid strength and electron-donating groups decrease the acid strength. </a:t>
            </a:r>
          </a:p>
          <a:p>
            <a:pPr>
              <a:defRPr/>
            </a:pPr>
            <a:endParaRPr lang="en-US" dirty="0">
              <a:solidFill>
                <a:srgbClr val="7030A0"/>
              </a:solidFill>
            </a:endParaRPr>
          </a:p>
          <a:p>
            <a:pPr algn="just">
              <a:defRPr/>
            </a:pPr>
            <a:r>
              <a:rPr lang="en-US" b="1" i="1" dirty="0">
                <a:solidFill>
                  <a:srgbClr val="460000"/>
                </a:solidFill>
              </a:rPr>
              <a:t>Effects are strongest for substituents in the </a:t>
            </a:r>
            <a:r>
              <a:rPr lang="en-US" b="1" i="1" dirty="0" err="1">
                <a:solidFill>
                  <a:srgbClr val="460000"/>
                </a:solidFill>
              </a:rPr>
              <a:t>ortho</a:t>
            </a:r>
            <a:r>
              <a:rPr lang="en-US" b="1" i="1" dirty="0">
                <a:solidFill>
                  <a:srgbClr val="460000"/>
                </a:solidFill>
              </a:rPr>
              <a:t> and </a:t>
            </a:r>
            <a:r>
              <a:rPr lang="en-US" b="1" i="1" dirty="0" err="1">
                <a:solidFill>
                  <a:srgbClr val="460000"/>
                </a:solidFill>
              </a:rPr>
              <a:t>para</a:t>
            </a:r>
            <a:r>
              <a:rPr lang="en-US" b="1" i="1" dirty="0">
                <a:solidFill>
                  <a:srgbClr val="460000"/>
                </a:solidFill>
              </a:rPr>
              <a:t> positions</a:t>
            </a:r>
          </a:p>
        </p:txBody>
      </p:sp>
      <p:pic>
        <p:nvPicPr>
          <p:cNvPr id="31747" name="Picture 6" descr="20_02-03UN"/>
          <p:cNvPicPr>
            <a:picLocks noChangeAspect="1" noChangeArrowheads="1"/>
          </p:cNvPicPr>
          <p:nvPr/>
        </p:nvPicPr>
        <p:blipFill rotWithShape="1">
          <a:blip r:embed="rId3" cstate="print"/>
          <a:srcRect b="6515"/>
          <a:stretch/>
        </p:blipFill>
        <p:spPr bwMode="auto">
          <a:xfrm>
            <a:off x="304800" y="3057526"/>
            <a:ext cx="8458200" cy="3343274"/>
          </a:xfrm>
          <a:prstGeom prst="rect">
            <a:avLst/>
          </a:prstGeom>
          <a:noFill/>
          <a:ln w="9525">
            <a:noFill/>
            <a:miter lim="800000"/>
            <a:headEnd/>
            <a:tailEnd/>
          </a:ln>
        </p:spPr>
      </p:pic>
      <p:sp>
        <p:nvSpPr>
          <p:cNvPr id="5" name="Rectangle 4"/>
          <p:cNvSpPr/>
          <p:nvPr/>
        </p:nvSpPr>
        <p:spPr>
          <a:xfrm>
            <a:off x="5334000" y="697468"/>
            <a:ext cx="2590800" cy="369332"/>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Problems 21.39 P. 1038</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4"/>
          <p:cNvSpPr txBox="1">
            <a:spLocks noChangeArrowheads="1"/>
          </p:cNvSpPr>
          <p:nvPr/>
        </p:nvSpPr>
        <p:spPr bwMode="auto">
          <a:xfrm>
            <a:off x="304800" y="76200"/>
            <a:ext cx="8610600" cy="6686446"/>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CHEMICAL PROPERTIES</a:t>
            </a: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sz="2000" b="1" dirty="0">
                <a:solidFill>
                  <a:srgbClr val="003300"/>
                </a:solidFill>
              </a:rPr>
              <a:t>Purifying an Acid</a:t>
            </a:r>
          </a:p>
          <a:p>
            <a:pPr eaLnBrk="0" hangingPunct="0">
              <a:defRPr/>
            </a:pPr>
            <a:endParaRPr lang="en-US" sz="1800" b="1" dirty="0">
              <a:solidFill>
                <a:srgbClr val="006600"/>
              </a:solidFill>
            </a:endParaRPr>
          </a:p>
          <a:p>
            <a:pPr eaLnBrk="0" hangingPunct="0">
              <a:defRPr/>
            </a:pPr>
            <a:endParaRPr lang="en-US" sz="1800" b="1" dirty="0">
              <a:solidFill>
                <a:srgbClr val="006600"/>
              </a:solidFill>
            </a:endParaRPr>
          </a:p>
          <a:p>
            <a:pPr eaLnBrk="0" hangingPunct="0">
              <a:defRPr/>
            </a:pPr>
            <a:endParaRPr lang="en-US" sz="1800" b="1" dirty="0">
              <a:solidFill>
                <a:srgbClr val="006600"/>
              </a:solidFill>
            </a:endParaRPr>
          </a:p>
          <a:p>
            <a:pPr eaLnBrk="0" hangingPunct="0">
              <a:defRPr/>
            </a:pPr>
            <a:endParaRPr lang="en-US" sz="1800" b="1" dirty="0">
              <a:solidFill>
                <a:srgbClr val="006600"/>
              </a:solidFill>
            </a:endParaRPr>
          </a:p>
          <a:p>
            <a:pPr eaLnBrk="0" hangingPunct="0">
              <a:defRPr/>
            </a:pPr>
            <a:endParaRPr lang="en-US" sz="1800" b="1" dirty="0">
              <a:solidFill>
                <a:srgbClr val="006600"/>
              </a:solidFill>
            </a:endParaRPr>
          </a:p>
          <a:p>
            <a:pPr eaLnBrk="0" hangingPunct="0">
              <a:defRPr/>
            </a:pPr>
            <a:endParaRPr lang="en-US" sz="1800" b="1" dirty="0">
              <a:solidFill>
                <a:srgbClr val="006600"/>
              </a:solidFill>
            </a:endParaRPr>
          </a:p>
          <a:p>
            <a:pPr eaLnBrk="0" hangingPunct="0">
              <a:defRPr/>
            </a:pPr>
            <a:endParaRPr lang="en-US" sz="1800" b="1" dirty="0">
              <a:solidFill>
                <a:srgbClr val="006600"/>
              </a:solidFill>
            </a:endParaRPr>
          </a:p>
          <a:p>
            <a:pPr eaLnBrk="0" hangingPunct="0">
              <a:defRPr/>
            </a:pPr>
            <a:endParaRPr lang="en-US" sz="1800" b="1" dirty="0">
              <a:solidFill>
                <a:srgbClr val="006600"/>
              </a:solidFill>
            </a:endParaRPr>
          </a:p>
          <a:p>
            <a:pPr eaLnBrk="0" hangingPunct="0">
              <a:defRPr/>
            </a:pPr>
            <a:endParaRPr lang="en-US" sz="1800" b="1" dirty="0">
              <a:solidFill>
                <a:srgbClr val="006600"/>
              </a:solidFill>
            </a:endParaRPr>
          </a:p>
          <a:p>
            <a:pPr eaLnBrk="0" hangingPunct="0">
              <a:defRPr/>
            </a:pPr>
            <a:endParaRPr lang="en-US" sz="1800" b="1" dirty="0">
              <a:solidFill>
                <a:srgbClr val="006600"/>
              </a:solidFill>
            </a:endParaRPr>
          </a:p>
          <a:p>
            <a:pPr eaLnBrk="0" hangingPunct="0">
              <a:defRPr/>
            </a:pPr>
            <a:endParaRPr lang="en-US" sz="1200" b="1" dirty="0">
              <a:solidFill>
                <a:srgbClr val="006600"/>
              </a:solidFill>
            </a:endParaRPr>
          </a:p>
          <a:p>
            <a:pPr algn="just" eaLnBrk="0" hangingPunct="0">
              <a:defRPr/>
            </a:pPr>
            <a:r>
              <a:rPr lang="en-US" sz="2000" b="1" dirty="0">
                <a:solidFill>
                  <a:srgbClr val="003300"/>
                </a:solidFill>
              </a:rPr>
              <a:t>Some Important Acids</a:t>
            </a:r>
          </a:p>
          <a:p>
            <a:pPr algn="just" eaLnBrk="0" hangingPunct="0">
              <a:defRPr/>
            </a:pPr>
            <a:endParaRPr lang="en-US" sz="800" b="1" dirty="0">
              <a:solidFill>
                <a:srgbClr val="0000FF"/>
              </a:solidFill>
            </a:endParaRPr>
          </a:p>
          <a:p>
            <a:pPr marL="285750" indent="-285750" algn="just">
              <a:buFont typeface="Wingdings" panose="05000000000000000000" pitchFamily="2" charset="2"/>
              <a:buChar char="q"/>
              <a:defRPr/>
            </a:pPr>
            <a:r>
              <a:rPr lang="en-US" b="1" dirty="0">
                <a:solidFill>
                  <a:srgbClr val="460000"/>
                </a:solidFill>
              </a:rPr>
              <a:t>Acetic acid is in vinegar and other foods, used industrially as solvent, catalyst, and reagent for synthesis.</a:t>
            </a:r>
          </a:p>
          <a:p>
            <a:pPr marL="171450" indent="-171450" algn="just">
              <a:buFont typeface="Wingdings" panose="05000000000000000000" pitchFamily="2" charset="2"/>
              <a:buChar char="q"/>
              <a:defRPr/>
            </a:pPr>
            <a:endParaRPr lang="en-US" sz="800"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Fatty acids are found in fats and oils.</a:t>
            </a:r>
          </a:p>
          <a:p>
            <a:pPr marL="171450" indent="-171450" algn="just">
              <a:buFont typeface="Wingdings" panose="05000000000000000000" pitchFamily="2" charset="2"/>
              <a:buChar char="q"/>
              <a:defRPr/>
            </a:pPr>
            <a:endParaRPr lang="en-US" sz="900"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Benzoic acid is used in drugs as preservatives.</a:t>
            </a:r>
          </a:p>
          <a:p>
            <a:pPr marL="171450" indent="-171450" algn="just">
              <a:buFont typeface="Wingdings" panose="05000000000000000000" pitchFamily="2" charset="2"/>
              <a:buChar char="q"/>
              <a:defRPr/>
            </a:pPr>
            <a:endParaRPr lang="en-US" sz="900" b="1" dirty="0">
              <a:solidFill>
                <a:srgbClr val="460000"/>
              </a:solidFill>
            </a:endParaRPr>
          </a:p>
          <a:p>
            <a:pPr marL="285750" indent="-285750" algn="just">
              <a:buFont typeface="Wingdings" panose="05000000000000000000" pitchFamily="2" charset="2"/>
              <a:buChar char="q"/>
              <a:defRPr/>
            </a:pPr>
            <a:r>
              <a:rPr lang="en-US" b="1" dirty="0" err="1">
                <a:solidFill>
                  <a:srgbClr val="460000"/>
                </a:solidFill>
              </a:rPr>
              <a:t>Adipic</a:t>
            </a:r>
            <a:r>
              <a:rPr lang="en-US" b="1" dirty="0">
                <a:solidFill>
                  <a:srgbClr val="460000"/>
                </a:solidFill>
              </a:rPr>
              <a:t> acid used to make nylon 66.</a:t>
            </a:r>
          </a:p>
          <a:p>
            <a:pPr marL="171450" indent="-171450" algn="just">
              <a:buFont typeface="Wingdings" panose="05000000000000000000" pitchFamily="2" charset="2"/>
              <a:buChar char="q"/>
              <a:defRPr/>
            </a:pPr>
            <a:endParaRPr lang="en-US" sz="900" b="1" dirty="0">
              <a:solidFill>
                <a:srgbClr val="460000"/>
              </a:solidFill>
            </a:endParaRPr>
          </a:p>
          <a:p>
            <a:pPr marL="285750" indent="-285750" algn="just">
              <a:buFont typeface="Wingdings" panose="05000000000000000000" pitchFamily="2" charset="2"/>
              <a:buChar char="q"/>
              <a:defRPr/>
            </a:pPr>
            <a:r>
              <a:rPr lang="en-US" b="1" dirty="0" err="1">
                <a:solidFill>
                  <a:srgbClr val="460000"/>
                </a:solidFill>
              </a:rPr>
              <a:t>Phthalic</a:t>
            </a:r>
            <a:r>
              <a:rPr lang="en-US" b="1" dirty="0">
                <a:solidFill>
                  <a:srgbClr val="460000"/>
                </a:solidFill>
              </a:rPr>
              <a:t> acid used to make polyesters</a:t>
            </a:r>
          </a:p>
        </p:txBody>
      </p:sp>
      <p:pic>
        <p:nvPicPr>
          <p:cNvPr id="34819" name="Picture 5" descr="20_03Rev1"/>
          <p:cNvPicPr>
            <a:picLocks noChangeAspect="1" noChangeArrowheads="1"/>
          </p:cNvPicPr>
          <p:nvPr/>
        </p:nvPicPr>
        <p:blipFill>
          <a:blip r:embed="rId3" cstate="print"/>
          <a:srcRect/>
          <a:stretch>
            <a:fillRect/>
          </a:stretch>
        </p:blipFill>
        <p:spPr bwMode="auto">
          <a:xfrm>
            <a:off x="1371600" y="1143000"/>
            <a:ext cx="7239000" cy="28212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Text Box 4"/>
          <p:cNvSpPr txBox="1">
            <a:spLocks noChangeArrowheads="1"/>
          </p:cNvSpPr>
          <p:nvPr/>
        </p:nvSpPr>
        <p:spPr bwMode="auto">
          <a:xfrm>
            <a:off x="304800" y="152400"/>
            <a:ext cx="8534400" cy="2000548"/>
          </a:xfrm>
          <a:prstGeom prst="rect">
            <a:avLst/>
          </a:prstGeom>
          <a:noFill/>
          <a:ln>
            <a:noFill/>
          </a:ln>
          <a:effectLst/>
          <a:ex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SPECTROSCOPY</a:t>
            </a:r>
            <a:endParaRPr lang="en-US" sz="2800" b="1" dirty="0">
              <a:effectLst>
                <a:outerShdw blurRad="38100" dist="38100" dir="2700000" algn="tl">
                  <a:srgbClr val="C0C0C0"/>
                </a:outerShdw>
              </a:effectLst>
              <a:latin typeface="Arial Black" panose="020B0A04020102020204" pitchFamily="34" charset="0"/>
            </a:endParaRPr>
          </a:p>
          <a:p>
            <a:pPr eaLnBrk="0" hangingPunct="0">
              <a:defRPr/>
            </a:pPr>
            <a:r>
              <a:rPr lang="en-US" sz="2000" b="1" dirty="0">
                <a:solidFill>
                  <a:srgbClr val="003300"/>
                </a:solidFill>
              </a:rPr>
              <a:t>IR Spectroscopy</a:t>
            </a:r>
          </a:p>
          <a:p>
            <a:pPr eaLnBrk="0" hangingPunct="0">
              <a:defRPr/>
            </a:pPr>
            <a:endParaRPr lang="en-US" sz="1000" b="1" dirty="0">
              <a:solidFill>
                <a:srgbClr val="7030A0"/>
              </a:solidFill>
            </a:endParaRPr>
          </a:p>
          <a:p>
            <a:pPr algn="just">
              <a:defRPr/>
            </a:pPr>
            <a:r>
              <a:rPr lang="en-US" dirty="0">
                <a:solidFill>
                  <a:srgbClr val="0000FF"/>
                </a:solidFill>
              </a:rPr>
              <a:t>There will be two features in the IR spectrum of a carboxylic acid: the intense carbonyl stretching absorption </a:t>
            </a:r>
            <a:r>
              <a:rPr lang="en-US" b="1" dirty="0">
                <a:solidFill>
                  <a:srgbClr val="006600"/>
                </a:solidFill>
              </a:rPr>
              <a:t>(1710 cm</a:t>
            </a:r>
            <a:r>
              <a:rPr lang="en-US" b="1" baseline="30000" dirty="0">
                <a:solidFill>
                  <a:srgbClr val="006600"/>
                </a:solidFill>
              </a:rPr>
              <a:t>-1</a:t>
            </a:r>
            <a:r>
              <a:rPr lang="en-US" b="1" dirty="0">
                <a:solidFill>
                  <a:srgbClr val="006600"/>
                </a:solidFill>
              </a:rPr>
              <a:t>) </a:t>
            </a:r>
            <a:r>
              <a:rPr lang="en-US" dirty="0">
                <a:solidFill>
                  <a:srgbClr val="0000FF"/>
                </a:solidFill>
              </a:rPr>
              <a:t>and the OH absorption </a:t>
            </a:r>
            <a:r>
              <a:rPr lang="en-US" b="1" dirty="0">
                <a:solidFill>
                  <a:srgbClr val="006600"/>
                </a:solidFill>
              </a:rPr>
              <a:t>(2500 –3500 cm</a:t>
            </a:r>
            <a:r>
              <a:rPr lang="en-US" b="1" baseline="30000" dirty="0">
                <a:solidFill>
                  <a:srgbClr val="006600"/>
                </a:solidFill>
              </a:rPr>
              <a:t>-1</a:t>
            </a:r>
            <a:r>
              <a:rPr lang="en-US" b="1" dirty="0">
                <a:solidFill>
                  <a:srgbClr val="006600"/>
                </a:solidFill>
              </a:rPr>
              <a:t>) </a:t>
            </a:r>
          </a:p>
          <a:p>
            <a:pPr algn="just">
              <a:defRPr/>
            </a:pPr>
            <a:endParaRPr lang="en-US" sz="1200" dirty="0">
              <a:solidFill>
                <a:srgbClr val="800000"/>
              </a:solidFill>
            </a:endParaRPr>
          </a:p>
          <a:p>
            <a:pPr algn="just">
              <a:defRPr/>
            </a:pPr>
            <a:r>
              <a:rPr lang="en-US" b="1" i="1" dirty="0">
                <a:solidFill>
                  <a:srgbClr val="460000"/>
                </a:solidFill>
              </a:rPr>
              <a:t>Conjugation lowers the frequency of the C═O band</a:t>
            </a:r>
          </a:p>
        </p:txBody>
      </p:sp>
      <p:grpSp>
        <p:nvGrpSpPr>
          <p:cNvPr id="2" name="Group 1"/>
          <p:cNvGrpSpPr/>
          <p:nvPr/>
        </p:nvGrpSpPr>
        <p:grpSpPr>
          <a:xfrm>
            <a:off x="228600" y="2254250"/>
            <a:ext cx="8686800" cy="4375149"/>
            <a:chOff x="228600" y="2254250"/>
            <a:chExt cx="8686800" cy="4375149"/>
          </a:xfrm>
        </p:grpSpPr>
        <p:pic>
          <p:nvPicPr>
            <p:cNvPr id="35844" name="Picture 7" descr="20_04-04UN"/>
            <p:cNvPicPr>
              <a:picLocks noChangeAspect="1" noChangeArrowheads="1"/>
            </p:cNvPicPr>
            <p:nvPr/>
          </p:nvPicPr>
          <p:blipFill rotWithShape="1">
            <a:blip r:embed="rId3" cstate="print"/>
            <a:srcRect b="16513"/>
            <a:stretch/>
          </p:blipFill>
          <p:spPr bwMode="auto">
            <a:xfrm>
              <a:off x="457200" y="2254250"/>
              <a:ext cx="8382000" cy="1298847"/>
            </a:xfrm>
            <a:prstGeom prst="rect">
              <a:avLst/>
            </a:prstGeom>
            <a:noFill/>
            <a:ln w="9525">
              <a:noFill/>
              <a:miter lim="800000"/>
              <a:headEnd/>
              <a:tailEnd/>
            </a:ln>
          </p:spPr>
        </p:pic>
        <p:pic>
          <p:nvPicPr>
            <p:cNvPr id="6" name="Picture 6" descr="12_12Rev2"/>
            <p:cNvPicPr>
              <a:picLocks noChangeAspect="1" noChangeArrowheads="1"/>
            </p:cNvPicPr>
            <p:nvPr/>
          </p:nvPicPr>
          <p:blipFill>
            <a:blip r:embed="rId4" cstate="print"/>
            <a:srcRect/>
            <a:stretch>
              <a:fillRect/>
            </a:stretch>
          </p:blipFill>
          <p:spPr bwMode="auto">
            <a:xfrm>
              <a:off x="228600" y="3733800"/>
              <a:ext cx="8686800" cy="2895599"/>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838200"/>
            <a:ext cx="8534400" cy="5784669"/>
            <a:chOff x="76200" y="838200"/>
            <a:chExt cx="8839200" cy="5784669"/>
          </a:xfrm>
        </p:grpSpPr>
        <p:grpSp>
          <p:nvGrpSpPr>
            <p:cNvPr id="2" name="Group 8"/>
            <p:cNvGrpSpPr>
              <a:grpSpLocks/>
            </p:cNvGrpSpPr>
            <p:nvPr/>
          </p:nvGrpSpPr>
          <p:grpSpPr bwMode="auto">
            <a:xfrm>
              <a:off x="1371600" y="838200"/>
              <a:ext cx="6781800" cy="2133600"/>
              <a:chOff x="877" y="1248"/>
              <a:chExt cx="4006" cy="1133"/>
            </a:xfrm>
          </p:grpSpPr>
          <p:pic>
            <p:nvPicPr>
              <p:cNvPr id="36869" name="Picture 7"/>
              <p:cNvPicPr>
                <a:picLocks noChangeAspect="1" noChangeArrowheads="1"/>
              </p:cNvPicPr>
              <p:nvPr/>
            </p:nvPicPr>
            <p:blipFill>
              <a:blip r:embed="rId3" cstate="print"/>
              <a:srcRect b="9224"/>
              <a:stretch>
                <a:fillRect/>
              </a:stretch>
            </p:blipFill>
            <p:spPr bwMode="auto">
              <a:xfrm>
                <a:off x="877" y="1248"/>
                <a:ext cx="4006" cy="1133"/>
              </a:xfrm>
              <a:prstGeom prst="rect">
                <a:avLst/>
              </a:prstGeom>
              <a:noFill/>
              <a:ln w="9525">
                <a:noFill/>
                <a:miter lim="800000"/>
                <a:headEnd/>
                <a:tailEnd/>
              </a:ln>
            </p:spPr>
          </p:pic>
          <p:sp>
            <p:nvSpPr>
              <p:cNvPr id="36870" name="Text Box 8"/>
              <p:cNvSpPr txBox="1">
                <a:spLocks noChangeArrowheads="1"/>
              </p:cNvSpPr>
              <p:nvPr/>
            </p:nvSpPr>
            <p:spPr bwMode="auto">
              <a:xfrm>
                <a:off x="2064" y="1343"/>
                <a:ext cx="241" cy="272"/>
              </a:xfrm>
              <a:prstGeom prst="rect">
                <a:avLst/>
              </a:prstGeom>
              <a:noFill/>
              <a:ln w="9525">
                <a:noFill/>
                <a:miter lim="800000"/>
                <a:headEnd/>
                <a:tailEnd/>
              </a:ln>
            </p:spPr>
            <p:txBody>
              <a:bodyPr wrap="none">
                <a:spAutoFit/>
              </a:bodyPr>
              <a:lstStyle/>
              <a:p>
                <a:pPr eaLnBrk="0" hangingPunct="0"/>
                <a:r>
                  <a:rPr lang="en-US" sz="2400">
                    <a:solidFill>
                      <a:schemeClr val="accent2"/>
                    </a:solidFill>
                    <a:latin typeface="Symbol" pitchFamily="18" charset="2"/>
                  </a:rPr>
                  <a:t>a</a:t>
                </a:r>
              </a:p>
            </p:txBody>
          </p:sp>
        </p:grpSp>
        <p:pic>
          <p:nvPicPr>
            <p:cNvPr id="36867" name="Picture 5" descr="20_06"/>
            <p:cNvPicPr>
              <a:picLocks noChangeAspect="1" noChangeArrowheads="1"/>
            </p:cNvPicPr>
            <p:nvPr/>
          </p:nvPicPr>
          <p:blipFill rotWithShape="1">
            <a:blip r:embed="rId4" cstate="print"/>
            <a:srcRect b="4345"/>
            <a:stretch/>
          </p:blipFill>
          <p:spPr bwMode="auto">
            <a:xfrm>
              <a:off x="76200" y="3124200"/>
              <a:ext cx="8839200" cy="3498669"/>
            </a:xfrm>
            <a:prstGeom prst="rect">
              <a:avLst/>
            </a:prstGeom>
            <a:noFill/>
            <a:ln w="9525">
              <a:noFill/>
              <a:miter lim="800000"/>
              <a:headEnd/>
              <a:tailEnd/>
            </a:ln>
          </p:spPr>
        </p:pic>
      </p:grpSp>
      <p:sp>
        <p:nvSpPr>
          <p:cNvPr id="152580" name="Text Box 4"/>
          <p:cNvSpPr txBox="1">
            <a:spLocks noChangeArrowheads="1"/>
          </p:cNvSpPr>
          <p:nvPr/>
        </p:nvSpPr>
        <p:spPr bwMode="auto">
          <a:xfrm>
            <a:off x="304800" y="152400"/>
            <a:ext cx="8534400" cy="969496"/>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SPECTROSCOPY</a:t>
            </a:r>
            <a:endParaRPr lang="en-US" sz="2800" b="1" dirty="0">
              <a:latin typeface="Arial Black" panose="020B0A04020102020204" pitchFamily="34" charset="0"/>
              <a:cs typeface="Tahoma" pitchFamily="34" charset="0"/>
            </a:endParaRPr>
          </a:p>
          <a:p>
            <a:pPr eaLnBrk="0" hangingPunct="0">
              <a:defRPr/>
            </a:pPr>
            <a:endParaRPr lang="en-US" sz="900" b="1" dirty="0">
              <a:solidFill>
                <a:srgbClr val="003300"/>
              </a:solidFill>
            </a:endParaRPr>
          </a:p>
          <a:p>
            <a:pPr eaLnBrk="0" hangingPunct="0">
              <a:defRPr/>
            </a:pPr>
            <a:r>
              <a:rPr lang="en-US" sz="2000" b="1" dirty="0">
                <a:solidFill>
                  <a:srgbClr val="003300"/>
                </a:solidFill>
              </a:rPr>
              <a:t>NMR Spectroscopy</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4"/>
          <p:cNvSpPr txBox="1">
            <a:spLocks noChangeArrowheads="1"/>
          </p:cNvSpPr>
          <p:nvPr/>
        </p:nvSpPr>
        <p:spPr bwMode="auto">
          <a:xfrm>
            <a:off x="304800" y="152400"/>
            <a:ext cx="8534400" cy="1038746"/>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SPECTROSCOPY</a:t>
            </a: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sz="2000" b="1" dirty="0">
                <a:solidFill>
                  <a:srgbClr val="003300"/>
                </a:solidFill>
              </a:rPr>
              <a:t>Mass Spectrometry</a:t>
            </a:r>
          </a:p>
        </p:txBody>
      </p:sp>
      <p:pic>
        <p:nvPicPr>
          <p:cNvPr id="37891" name="Picture 5" descr="20_07"/>
          <p:cNvPicPr>
            <a:picLocks noChangeAspect="1" noChangeArrowheads="1"/>
          </p:cNvPicPr>
          <p:nvPr/>
        </p:nvPicPr>
        <p:blipFill rotWithShape="1">
          <a:blip r:embed="rId3" cstate="print"/>
          <a:srcRect b="3009"/>
          <a:stretch/>
        </p:blipFill>
        <p:spPr bwMode="auto">
          <a:xfrm>
            <a:off x="457200" y="1162594"/>
            <a:ext cx="8426262" cy="55430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4"/>
          <p:cNvSpPr txBox="1">
            <a:spLocks noChangeArrowheads="1"/>
          </p:cNvSpPr>
          <p:nvPr/>
        </p:nvSpPr>
        <p:spPr bwMode="auto">
          <a:xfrm>
            <a:off x="228600" y="152400"/>
            <a:ext cx="8610600" cy="6624891"/>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SYNTHESIS OF CARBOXYLIC ACIDS</a:t>
            </a:r>
          </a:p>
          <a:p>
            <a:pPr algn="ctr">
              <a:spcBef>
                <a:spcPct val="50000"/>
              </a:spcBef>
              <a:defRPr/>
            </a:pPr>
            <a:endParaRPr lang="en-US" sz="900" b="1" dirty="0">
              <a:solidFill>
                <a:srgbClr val="003300"/>
              </a:solidFill>
              <a:effectLst>
                <a:outerShdw blurRad="38100" dist="38100" dir="2700000" algn="tl">
                  <a:srgbClr val="C0C0C0"/>
                </a:outerShdw>
              </a:effectLst>
            </a:endParaRPr>
          </a:p>
          <a:p>
            <a:pPr algn="just" eaLnBrk="0" hangingPunct="0">
              <a:defRPr/>
            </a:pPr>
            <a:r>
              <a:rPr lang="en-US" sz="2000" b="1" dirty="0">
                <a:solidFill>
                  <a:srgbClr val="003300"/>
                </a:solidFill>
              </a:rPr>
              <a:t>Synthesis Review</a:t>
            </a:r>
          </a:p>
          <a:p>
            <a:pPr algn="just" eaLnBrk="0" hangingPunct="0">
              <a:defRPr/>
            </a:pPr>
            <a:endParaRPr lang="en-US" sz="900" b="1" dirty="0">
              <a:solidFill>
                <a:srgbClr val="0000FF"/>
              </a:solidFill>
            </a:endParaRPr>
          </a:p>
          <a:p>
            <a:pPr algn="just">
              <a:defRPr/>
            </a:pPr>
            <a:r>
              <a:rPr lang="en-US" dirty="0">
                <a:solidFill>
                  <a:srgbClr val="0000FF"/>
                </a:solidFill>
              </a:rPr>
              <a:t>Oxidation of primary alcohols and </a:t>
            </a:r>
            <a:r>
              <a:rPr lang="en-US" dirty="0" err="1">
                <a:solidFill>
                  <a:srgbClr val="0000FF"/>
                </a:solidFill>
              </a:rPr>
              <a:t>aldehydes</a:t>
            </a:r>
            <a:r>
              <a:rPr lang="en-US" dirty="0">
                <a:solidFill>
                  <a:srgbClr val="0000FF"/>
                </a:solidFill>
              </a:rPr>
              <a:t> with chromic acid.</a:t>
            </a: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sz="1200" i="1" dirty="0" smtClean="0">
              <a:solidFill>
                <a:srgbClr val="800000"/>
              </a:solidFill>
            </a:endParaRPr>
          </a:p>
          <a:p>
            <a:pPr marL="285750" indent="-285750" algn="just">
              <a:buFont typeface="Wingdings" panose="05000000000000000000" pitchFamily="2" charset="2"/>
              <a:buChar char="q"/>
              <a:defRPr/>
            </a:pPr>
            <a:r>
              <a:rPr lang="en-US" b="1" dirty="0" smtClean="0">
                <a:solidFill>
                  <a:srgbClr val="460000"/>
                </a:solidFill>
              </a:rPr>
              <a:t>Cleavage </a:t>
            </a:r>
            <a:r>
              <a:rPr lang="en-US" b="1" dirty="0">
                <a:solidFill>
                  <a:srgbClr val="460000"/>
                </a:solidFill>
              </a:rPr>
              <a:t>of an </a:t>
            </a:r>
            <a:r>
              <a:rPr lang="en-US" b="1" dirty="0" err="1">
                <a:solidFill>
                  <a:srgbClr val="460000"/>
                </a:solidFill>
              </a:rPr>
              <a:t>alkene</a:t>
            </a:r>
            <a:r>
              <a:rPr lang="en-US" b="1" dirty="0">
                <a:solidFill>
                  <a:srgbClr val="460000"/>
                </a:solidFill>
              </a:rPr>
              <a:t> with hot KMnO</a:t>
            </a:r>
            <a:r>
              <a:rPr lang="en-US" b="1" baseline="-25000" dirty="0">
                <a:solidFill>
                  <a:srgbClr val="460000"/>
                </a:solidFill>
              </a:rPr>
              <a:t>4</a:t>
            </a:r>
            <a:r>
              <a:rPr lang="en-US" b="1" dirty="0">
                <a:solidFill>
                  <a:srgbClr val="460000"/>
                </a:solidFill>
              </a:rPr>
              <a:t> produces a carboxylic acid if there is a hydrogen on the double-bonded carbon.</a:t>
            </a: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marL="285750" indent="-285750" algn="just">
              <a:buFont typeface="Wingdings" panose="05000000000000000000" pitchFamily="2" charset="2"/>
              <a:buChar char="q"/>
              <a:defRPr/>
            </a:pPr>
            <a:r>
              <a:rPr lang="en-US" b="1" dirty="0">
                <a:solidFill>
                  <a:srgbClr val="460000"/>
                </a:solidFill>
              </a:rPr>
              <a:t>Cleavage of an </a:t>
            </a:r>
            <a:r>
              <a:rPr lang="en-US" b="1" dirty="0" err="1">
                <a:solidFill>
                  <a:srgbClr val="460000"/>
                </a:solidFill>
              </a:rPr>
              <a:t>alkyne</a:t>
            </a:r>
            <a:r>
              <a:rPr lang="en-US" b="1" dirty="0">
                <a:solidFill>
                  <a:srgbClr val="460000"/>
                </a:solidFill>
              </a:rPr>
              <a:t> with ozone or hot permanganate.</a:t>
            </a:r>
          </a:p>
          <a:p>
            <a:pPr marL="285750" indent="-285750" algn="just">
              <a:buFont typeface="Wingdings" panose="05000000000000000000" pitchFamily="2" charset="2"/>
              <a:buChar char="q"/>
              <a:defRPr/>
            </a:pPr>
            <a:r>
              <a:rPr lang="en-US" b="1" dirty="0">
                <a:solidFill>
                  <a:srgbClr val="460000"/>
                </a:solidFill>
              </a:rPr>
              <a:t>Alkyl benzene oxidized to benzoic acid by hot KMnO</a:t>
            </a:r>
            <a:r>
              <a:rPr lang="en-US" b="1" baseline="-25000" dirty="0">
                <a:solidFill>
                  <a:srgbClr val="460000"/>
                </a:solidFill>
              </a:rPr>
              <a:t>4</a:t>
            </a:r>
            <a:r>
              <a:rPr lang="en-US" b="1" dirty="0">
                <a:solidFill>
                  <a:srgbClr val="460000"/>
                </a:solidFill>
              </a:rPr>
              <a:t> or hot chromic acid. </a:t>
            </a:r>
          </a:p>
        </p:txBody>
      </p:sp>
      <p:pic>
        <p:nvPicPr>
          <p:cNvPr id="38915" name="Picture 7"/>
          <p:cNvPicPr>
            <a:picLocks noChangeAspect="1" noChangeArrowheads="1"/>
          </p:cNvPicPr>
          <p:nvPr/>
        </p:nvPicPr>
        <p:blipFill rotWithShape="1">
          <a:blip r:embed="rId3" cstate="print"/>
          <a:srcRect l="6697" b="8421"/>
          <a:stretch/>
        </p:blipFill>
        <p:spPr bwMode="auto">
          <a:xfrm>
            <a:off x="990600" y="1563687"/>
            <a:ext cx="7239000" cy="2286000"/>
          </a:xfrm>
          <a:prstGeom prst="rect">
            <a:avLst/>
          </a:prstGeom>
          <a:noFill/>
          <a:ln w="9525">
            <a:noFill/>
            <a:miter lim="800000"/>
            <a:headEnd/>
            <a:tailEnd/>
          </a:ln>
        </p:spPr>
      </p:pic>
      <p:pic>
        <p:nvPicPr>
          <p:cNvPr id="38916" name="Picture 7"/>
          <p:cNvPicPr>
            <a:picLocks noChangeAspect="1" noChangeArrowheads="1"/>
          </p:cNvPicPr>
          <p:nvPr/>
        </p:nvPicPr>
        <p:blipFill rotWithShape="1">
          <a:blip r:embed="rId4" cstate="print"/>
          <a:srcRect l="6928" b="14897"/>
          <a:stretch/>
        </p:blipFill>
        <p:spPr bwMode="auto">
          <a:xfrm>
            <a:off x="367937" y="4571999"/>
            <a:ext cx="8471263" cy="14078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53568" y="152400"/>
            <a:ext cx="8473440" cy="670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ahoma" pitchFamily="34" charset="0"/>
                <a:cs typeface="Arial" charset="0"/>
              </a:defRPr>
            </a:lvl1pPr>
            <a:lvl2pPr marL="742950" indent="-285750" eaLnBrk="0" hangingPunct="0">
              <a:defRPr sz="1600">
                <a:solidFill>
                  <a:schemeClr val="tx1"/>
                </a:solidFill>
                <a:latin typeface="Tahoma" pitchFamily="34" charset="0"/>
                <a:cs typeface="Arial" charset="0"/>
              </a:defRPr>
            </a:lvl2pPr>
            <a:lvl3pPr marL="1143000" indent="-228600" eaLnBrk="0" hangingPunct="0">
              <a:defRPr sz="1600">
                <a:solidFill>
                  <a:schemeClr val="tx1"/>
                </a:solidFill>
                <a:latin typeface="Tahoma" pitchFamily="34" charset="0"/>
                <a:cs typeface="Arial" charset="0"/>
              </a:defRPr>
            </a:lvl3pPr>
            <a:lvl4pPr marL="1600200" indent="-228600" eaLnBrk="0" hangingPunct="0">
              <a:defRPr sz="1600">
                <a:solidFill>
                  <a:schemeClr val="tx1"/>
                </a:solidFill>
                <a:latin typeface="Tahoma" pitchFamily="34" charset="0"/>
                <a:cs typeface="Arial" charset="0"/>
              </a:defRPr>
            </a:lvl4pPr>
            <a:lvl5pPr marL="2057400" indent="-228600" eaLnBrk="0" hangingPunct="0">
              <a:defRPr sz="1600">
                <a:solidFill>
                  <a:schemeClr val="tx1"/>
                </a:solidFill>
                <a:latin typeface="Tahoma" pitchFamily="34" charset="0"/>
                <a:cs typeface="Arial" charset="0"/>
              </a:defRPr>
            </a:lvl5pPr>
            <a:lvl6pPr marL="2514600" indent="-228600" eaLnBrk="0" fontAlgn="base" hangingPunct="0">
              <a:spcBef>
                <a:spcPct val="0"/>
              </a:spcBef>
              <a:spcAft>
                <a:spcPct val="0"/>
              </a:spcAft>
              <a:defRPr sz="1600">
                <a:solidFill>
                  <a:schemeClr val="tx1"/>
                </a:solidFill>
                <a:latin typeface="Tahoma" pitchFamily="34" charset="0"/>
                <a:cs typeface="Arial" charset="0"/>
              </a:defRPr>
            </a:lvl6pPr>
            <a:lvl7pPr marL="2971800" indent="-228600" eaLnBrk="0" fontAlgn="base" hangingPunct="0">
              <a:spcBef>
                <a:spcPct val="0"/>
              </a:spcBef>
              <a:spcAft>
                <a:spcPct val="0"/>
              </a:spcAft>
              <a:defRPr sz="1600">
                <a:solidFill>
                  <a:schemeClr val="tx1"/>
                </a:solidFill>
                <a:latin typeface="Tahoma" pitchFamily="34" charset="0"/>
                <a:cs typeface="Arial" charset="0"/>
              </a:defRPr>
            </a:lvl7pPr>
            <a:lvl8pPr marL="3429000" indent="-228600" eaLnBrk="0" fontAlgn="base" hangingPunct="0">
              <a:spcBef>
                <a:spcPct val="0"/>
              </a:spcBef>
              <a:spcAft>
                <a:spcPct val="0"/>
              </a:spcAft>
              <a:defRPr sz="1600">
                <a:solidFill>
                  <a:schemeClr val="tx1"/>
                </a:solidFill>
                <a:latin typeface="Tahoma" pitchFamily="34" charset="0"/>
                <a:cs typeface="Arial" charset="0"/>
              </a:defRPr>
            </a:lvl8pPr>
            <a:lvl9pPr marL="3886200" indent="-228600" eaLnBrk="0" fontAlgn="base" hangingPunct="0">
              <a:spcBef>
                <a:spcPct val="0"/>
              </a:spcBef>
              <a:spcAft>
                <a:spcPct val="0"/>
              </a:spcAft>
              <a:defRPr sz="1600">
                <a:solidFill>
                  <a:schemeClr val="tx1"/>
                </a:solidFill>
                <a:latin typeface="Tahoma" pitchFamily="34" charset="0"/>
                <a:cs typeface="Arial" charset="0"/>
              </a:defRPr>
            </a:lvl9pPr>
          </a:lstStyle>
          <a:p>
            <a:pPr algn="ctr" eaLnBrk="1" hangingPunct="1">
              <a:spcBef>
                <a:spcPct val="50000"/>
              </a:spcBef>
              <a:defRPr/>
            </a:pPr>
            <a:r>
              <a:rPr lang="en-US" sz="2800" b="1" dirty="0" smtClean="0">
                <a:effectLst>
                  <a:outerShdw blurRad="38100" dist="38100" dir="2700000" algn="tl">
                    <a:srgbClr val="C0C0C0"/>
                  </a:outerShdw>
                </a:effectLst>
                <a:latin typeface="Arial Black" panose="020B0A04020102020204" pitchFamily="34" charset="0"/>
              </a:rPr>
              <a:t>FUNDAMENTAL CONCEPTS</a:t>
            </a:r>
          </a:p>
          <a:p>
            <a:pPr marL="285750" indent="-285750" algn="just" eaLnBrk="1" hangingPunct="1">
              <a:spcBef>
                <a:spcPct val="50000"/>
              </a:spcBef>
              <a:buFont typeface="Wingdings" panose="05000000000000000000" pitchFamily="2" charset="2"/>
              <a:buChar char="q"/>
              <a:defRPr/>
            </a:pPr>
            <a:endParaRPr lang="en-US" sz="800" dirty="0">
              <a:effectLst>
                <a:outerShdw blurRad="38100" dist="38100" dir="2700000" algn="tl">
                  <a:srgbClr val="C0C0C0"/>
                </a:outerShdw>
              </a:effectLst>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Naming carboxylic acids</a:t>
            </a:r>
          </a:p>
          <a:p>
            <a:pPr marL="285750" indent="-285750" algn="just" eaLnBrk="1" hangingPunct="1">
              <a:spcBef>
                <a:spcPct val="50000"/>
              </a:spcBef>
              <a:buFont typeface="Wingdings" panose="05000000000000000000" pitchFamily="2" charset="2"/>
              <a:buChar char="q"/>
              <a:defRPr/>
            </a:pPr>
            <a:endParaRPr lang="en-US" sz="12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Synthesis of carboxylic acids</a:t>
            </a:r>
          </a:p>
          <a:p>
            <a:pPr marL="285750" indent="-285750" algn="just" eaLnBrk="1" hangingPunct="1">
              <a:spcBef>
                <a:spcPct val="50000"/>
              </a:spcBef>
              <a:buFont typeface="Wingdings" panose="05000000000000000000" pitchFamily="2" charset="2"/>
              <a:buChar char="q"/>
              <a:defRPr/>
            </a:pPr>
            <a:endParaRPr lang="en-US" sz="12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Conversion of carboxylic acids</a:t>
            </a:r>
          </a:p>
          <a:p>
            <a:pPr marL="285750" indent="-285750" algn="just" eaLnBrk="1" hangingPunct="1">
              <a:spcBef>
                <a:spcPct val="50000"/>
              </a:spcBef>
              <a:buFont typeface="Wingdings" panose="05000000000000000000" pitchFamily="2" charset="2"/>
              <a:buChar char="q"/>
              <a:defRPr/>
            </a:pPr>
            <a:endParaRPr lang="en-US" sz="12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Acyl halides: Naming and interconversion</a:t>
            </a:r>
          </a:p>
          <a:p>
            <a:pPr marL="285750" indent="-285750" algn="just" eaLnBrk="1" hangingPunct="1">
              <a:spcBef>
                <a:spcPct val="50000"/>
              </a:spcBef>
              <a:buFont typeface="Wingdings" panose="05000000000000000000" pitchFamily="2" charset="2"/>
              <a:buChar char="q"/>
              <a:defRPr/>
            </a:pPr>
            <a:endParaRPr lang="en-US" sz="12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Anhydrides: Naming and interconversion</a:t>
            </a:r>
          </a:p>
          <a:p>
            <a:pPr marL="285750" indent="-285750" algn="just" eaLnBrk="1" hangingPunct="1">
              <a:spcBef>
                <a:spcPct val="50000"/>
              </a:spcBef>
              <a:buFont typeface="Wingdings" panose="05000000000000000000" pitchFamily="2" charset="2"/>
              <a:buChar char="q"/>
              <a:defRPr/>
            </a:pPr>
            <a:endParaRPr lang="en-US" sz="12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Esters: Naming and interconversion</a:t>
            </a:r>
          </a:p>
          <a:p>
            <a:pPr marL="285750" indent="-285750" algn="just" eaLnBrk="1" hangingPunct="1">
              <a:spcBef>
                <a:spcPct val="50000"/>
              </a:spcBef>
              <a:buFont typeface="Wingdings" panose="05000000000000000000" pitchFamily="2" charset="2"/>
              <a:buChar char="q"/>
              <a:defRPr/>
            </a:pPr>
            <a:endParaRPr lang="en-US" sz="12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Esters: Naming and interconversion</a:t>
            </a:r>
          </a:p>
          <a:p>
            <a:pPr marL="285750" indent="-285750" algn="just" eaLnBrk="1" hangingPunct="1">
              <a:spcBef>
                <a:spcPct val="50000"/>
              </a:spcBef>
              <a:buFont typeface="Wingdings" panose="05000000000000000000" pitchFamily="2" charset="2"/>
              <a:buChar char="q"/>
              <a:defRPr/>
            </a:pPr>
            <a:endParaRPr lang="en-US" sz="12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Nitriles: Naming and interconversion</a:t>
            </a:r>
          </a:p>
          <a:p>
            <a:pPr marL="285750" indent="-285750" algn="just" eaLnBrk="1" hangingPunct="1">
              <a:spcBef>
                <a:spcPct val="50000"/>
              </a:spcBef>
              <a:buFont typeface="Wingdings" panose="05000000000000000000" pitchFamily="2" charset="2"/>
              <a:buChar char="q"/>
              <a:defRPr/>
            </a:pPr>
            <a:endParaRPr lang="en-US" sz="800" b="1" dirty="0" smtClean="0">
              <a:solidFill>
                <a:srgbClr val="0000CC"/>
              </a:solidFill>
              <a:latin typeface="Arial Black" panose="020B0A04020102020204" pitchFamily="34" charset="0"/>
            </a:endParaRPr>
          </a:p>
        </p:txBody>
      </p:sp>
    </p:spTree>
    <p:extLst>
      <p:ext uri="{BB962C8B-B14F-4D97-AF65-F5344CB8AC3E}">
        <p14:creationId xmlns:p14="http://schemas.microsoft.com/office/powerpoint/2010/main" val="3411609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Text Box 4"/>
          <p:cNvSpPr txBox="1">
            <a:spLocks noChangeArrowheads="1"/>
          </p:cNvSpPr>
          <p:nvPr/>
        </p:nvSpPr>
        <p:spPr bwMode="auto">
          <a:xfrm>
            <a:off x="228600" y="152400"/>
            <a:ext cx="8610600" cy="4747453"/>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SYNTHESIS OF CARBOXYLIC ACIDS</a:t>
            </a:r>
          </a:p>
          <a:p>
            <a:pPr algn="ctr">
              <a:spcBef>
                <a:spcPct val="50000"/>
              </a:spcBef>
              <a:defRPr/>
            </a:pPr>
            <a:endParaRPr lang="en-US" sz="900" b="1" dirty="0">
              <a:solidFill>
                <a:srgbClr val="003300"/>
              </a:solidFill>
              <a:effectLst>
                <a:outerShdw blurRad="38100" dist="38100" dir="2700000" algn="tl">
                  <a:srgbClr val="C0C0C0"/>
                </a:outerShdw>
              </a:effectLst>
            </a:endParaRPr>
          </a:p>
          <a:p>
            <a:pPr algn="just" eaLnBrk="0" hangingPunct="0">
              <a:defRPr/>
            </a:pPr>
            <a:r>
              <a:rPr lang="en-US" sz="2000" b="1" dirty="0">
                <a:solidFill>
                  <a:srgbClr val="003300"/>
                </a:solidFill>
              </a:rPr>
              <a:t>Synthesis Review</a:t>
            </a:r>
          </a:p>
          <a:p>
            <a:pPr algn="just" eaLnBrk="0" hangingPunct="0">
              <a:defRPr/>
            </a:pPr>
            <a:endParaRPr lang="en-US" sz="900" b="1" dirty="0">
              <a:solidFill>
                <a:srgbClr val="0000FF"/>
              </a:solidFill>
            </a:endParaRPr>
          </a:p>
          <a:p>
            <a:pPr marL="285750" indent="-285750" algn="just">
              <a:buFont typeface="Wingdings" panose="05000000000000000000" pitchFamily="2" charset="2"/>
              <a:buChar char="q"/>
              <a:defRPr/>
            </a:pPr>
            <a:r>
              <a:rPr lang="en-US" b="1" dirty="0">
                <a:solidFill>
                  <a:srgbClr val="460000"/>
                </a:solidFill>
              </a:rPr>
              <a:t>Cleavage of an </a:t>
            </a:r>
            <a:r>
              <a:rPr lang="en-US" b="1" dirty="0" err="1">
                <a:solidFill>
                  <a:srgbClr val="460000"/>
                </a:solidFill>
              </a:rPr>
              <a:t>alkyne</a:t>
            </a:r>
            <a:r>
              <a:rPr lang="en-US" b="1" dirty="0">
                <a:solidFill>
                  <a:srgbClr val="460000"/>
                </a:solidFill>
              </a:rPr>
              <a:t> with ozone or hot permanganate.</a:t>
            </a:r>
          </a:p>
          <a:p>
            <a:pPr marL="285750" indent="-285750" algn="just">
              <a:buFont typeface="Wingdings" panose="05000000000000000000" pitchFamily="2" charset="2"/>
              <a:buChar char="q"/>
              <a:defRPr/>
            </a:pPr>
            <a:r>
              <a:rPr lang="en-US" b="1" dirty="0">
                <a:solidFill>
                  <a:srgbClr val="460000"/>
                </a:solidFill>
              </a:rPr>
              <a:t>Alkyl benzene oxidized to benzoic acid by hot KMnO</a:t>
            </a:r>
            <a:r>
              <a:rPr lang="en-US" b="1" baseline="-25000" dirty="0">
                <a:solidFill>
                  <a:srgbClr val="460000"/>
                </a:solidFill>
              </a:rPr>
              <a:t>4</a:t>
            </a:r>
            <a:r>
              <a:rPr lang="en-US" b="1" dirty="0">
                <a:solidFill>
                  <a:srgbClr val="460000"/>
                </a:solidFill>
              </a:rPr>
              <a:t> or hot chromic acid.</a:t>
            </a: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a:solidFill>
                <a:srgbClr val="0000FF"/>
              </a:solidFill>
            </a:endParaRPr>
          </a:p>
          <a:p>
            <a:pPr algn="just">
              <a:defRPr/>
            </a:pPr>
            <a:endParaRPr lang="en-US" dirty="0" smtClean="0">
              <a:solidFill>
                <a:srgbClr val="0000FF"/>
              </a:solidFill>
            </a:endParaRPr>
          </a:p>
          <a:p>
            <a:pPr algn="just">
              <a:defRPr/>
            </a:pPr>
            <a:endParaRPr lang="en-US" dirty="0">
              <a:solidFill>
                <a:srgbClr val="0000FF"/>
              </a:solidFill>
            </a:endParaRPr>
          </a:p>
          <a:p>
            <a:pPr algn="just">
              <a:defRPr/>
            </a:pPr>
            <a:r>
              <a:rPr lang="en-US" dirty="0">
                <a:solidFill>
                  <a:srgbClr val="0000FF"/>
                </a:solidFill>
              </a:rPr>
              <a:t>Basic or acidic hydrolysis of a </a:t>
            </a:r>
            <a:r>
              <a:rPr lang="en-US" dirty="0" err="1">
                <a:solidFill>
                  <a:srgbClr val="0000FF"/>
                </a:solidFill>
              </a:rPr>
              <a:t>nitrile</a:t>
            </a:r>
            <a:r>
              <a:rPr lang="en-US" dirty="0">
                <a:solidFill>
                  <a:srgbClr val="0000FF"/>
                </a:solidFill>
              </a:rPr>
              <a:t> also produces a carboxylic acid.</a:t>
            </a:r>
          </a:p>
          <a:p>
            <a:pPr algn="just">
              <a:defRPr/>
            </a:pPr>
            <a:endParaRPr lang="en-US" dirty="0">
              <a:solidFill>
                <a:srgbClr val="0000FF"/>
              </a:solidFill>
            </a:endParaRPr>
          </a:p>
          <a:p>
            <a:pPr marL="285750" indent="-285750" algn="just">
              <a:buFont typeface="Wingdings" panose="05000000000000000000" pitchFamily="2" charset="2"/>
              <a:buChar char="q"/>
              <a:defRPr/>
            </a:pPr>
            <a:r>
              <a:rPr lang="en-US" b="1" dirty="0">
                <a:solidFill>
                  <a:srgbClr val="460000"/>
                </a:solidFill>
              </a:rPr>
              <a:t>Conversion of </a:t>
            </a:r>
            <a:r>
              <a:rPr lang="en-US" b="1" dirty="0" err="1">
                <a:solidFill>
                  <a:srgbClr val="460000"/>
                </a:solidFill>
              </a:rPr>
              <a:t>Grignards</a:t>
            </a:r>
            <a:r>
              <a:rPr lang="en-US" b="1" dirty="0">
                <a:solidFill>
                  <a:srgbClr val="460000"/>
                </a:solidFill>
              </a:rPr>
              <a:t> to Carboxylic Acids </a:t>
            </a:r>
          </a:p>
        </p:txBody>
      </p:sp>
      <p:grpSp>
        <p:nvGrpSpPr>
          <p:cNvPr id="5" name="Group 4"/>
          <p:cNvGrpSpPr/>
          <p:nvPr/>
        </p:nvGrpSpPr>
        <p:grpSpPr>
          <a:xfrm>
            <a:off x="381000" y="2057400"/>
            <a:ext cx="8441074" cy="4572000"/>
            <a:chOff x="381000" y="2057400"/>
            <a:chExt cx="8441074" cy="4572000"/>
          </a:xfrm>
        </p:grpSpPr>
        <p:graphicFrame>
          <p:nvGraphicFramePr>
            <p:cNvPr id="3" name="Object 2"/>
            <p:cNvGraphicFramePr>
              <a:graphicFrameLocks noChangeAspect="1"/>
            </p:cNvGraphicFramePr>
            <p:nvPr>
              <p:extLst>
                <p:ext uri="{D42A27DB-BD31-4B8C-83A1-F6EECF244321}">
                  <p14:modId xmlns:p14="http://schemas.microsoft.com/office/powerpoint/2010/main" val="3066013132"/>
                </p:ext>
              </p:extLst>
            </p:nvPr>
          </p:nvGraphicFramePr>
          <p:xfrm>
            <a:off x="457200" y="4953000"/>
            <a:ext cx="8364874" cy="1676400"/>
          </p:xfrm>
          <a:graphic>
            <a:graphicData uri="http://schemas.openxmlformats.org/presentationml/2006/ole">
              <mc:AlternateContent xmlns:mc="http://schemas.openxmlformats.org/markup-compatibility/2006">
                <mc:Choice xmlns:v="urn:schemas-microsoft-com:vml" Requires="v">
                  <p:oleObj spid="_x0000_s164987" name="CS ChemDraw Drawing" r:id="rId4" imgW="7755407" imgH="1553994" progId="ChemDraw.Document.6.0">
                    <p:embed/>
                  </p:oleObj>
                </mc:Choice>
                <mc:Fallback>
                  <p:oleObj name="CS ChemDraw Drawing" r:id="rId4" imgW="7755407" imgH="1553994" progId="ChemDraw.Document.6.0">
                    <p:embed/>
                    <p:pic>
                      <p:nvPicPr>
                        <p:cNvPr id="0" name=""/>
                        <p:cNvPicPr/>
                        <p:nvPr/>
                      </p:nvPicPr>
                      <p:blipFill>
                        <a:blip r:embed="rId5"/>
                        <a:stretch>
                          <a:fillRect/>
                        </a:stretch>
                      </p:blipFill>
                      <p:spPr>
                        <a:xfrm>
                          <a:off x="457200" y="4953000"/>
                          <a:ext cx="8364874" cy="1676400"/>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911227084"/>
                </p:ext>
              </p:extLst>
            </p:nvPr>
          </p:nvGraphicFramePr>
          <p:xfrm>
            <a:off x="381000" y="2057400"/>
            <a:ext cx="8096117" cy="1752600"/>
          </p:xfrm>
          <a:graphic>
            <a:graphicData uri="http://schemas.openxmlformats.org/presentationml/2006/ole">
              <mc:AlternateContent xmlns:mc="http://schemas.openxmlformats.org/markup-compatibility/2006">
                <mc:Choice xmlns:v="urn:schemas-microsoft-com:vml" Requires="v">
                  <p:oleObj spid="_x0000_s164988" name="CS ChemDraw Drawing" r:id="rId6" imgW="6321228" imgH="1368087" progId="ChemDraw.Document.6.0">
                    <p:embed/>
                  </p:oleObj>
                </mc:Choice>
                <mc:Fallback>
                  <p:oleObj name="CS ChemDraw Drawing" r:id="rId6" imgW="6321228" imgH="1368087" progId="ChemDraw.Document.6.0">
                    <p:embed/>
                    <p:pic>
                      <p:nvPicPr>
                        <p:cNvPr id="0" name=""/>
                        <p:cNvPicPr/>
                        <p:nvPr/>
                      </p:nvPicPr>
                      <p:blipFill>
                        <a:blip r:embed="rId7"/>
                        <a:stretch>
                          <a:fillRect/>
                        </a:stretch>
                      </p:blipFill>
                      <p:spPr>
                        <a:xfrm>
                          <a:off x="381000" y="2057400"/>
                          <a:ext cx="8096117" cy="1752600"/>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228600" y="163513"/>
            <a:ext cx="8686800" cy="2215991"/>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CONVERSION OF CARBOXYLIC </a:t>
            </a:r>
            <a:r>
              <a:rPr lang="en-US" sz="2800" b="1" dirty="0">
                <a:effectLst>
                  <a:outerShdw blurRad="38100" dist="38100" dir="2700000" algn="tl">
                    <a:srgbClr val="C0C0C0"/>
                  </a:outerShdw>
                </a:effectLst>
                <a:latin typeface="Arial Black" panose="020B0A04020102020204" pitchFamily="34" charset="0"/>
                <a:cs typeface="Tahoma" pitchFamily="34" charset="0"/>
              </a:rPr>
              <a:t>ACIDS</a:t>
            </a:r>
          </a:p>
          <a:p>
            <a:pPr>
              <a:defRPr/>
            </a:pPr>
            <a:endParaRPr lang="en-US" sz="800" b="1" dirty="0">
              <a:solidFill>
                <a:srgbClr val="003300"/>
              </a:solidFill>
            </a:endParaRPr>
          </a:p>
          <a:p>
            <a:pPr>
              <a:defRPr/>
            </a:pPr>
            <a:r>
              <a:rPr lang="en-US" sz="2000" b="1" dirty="0">
                <a:solidFill>
                  <a:srgbClr val="003300"/>
                </a:solidFill>
              </a:rPr>
              <a:t>Reduction to 1</a:t>
            </a:r>
            <a:r>
              <a:rPr lang="en-US" sz="2000" b="1" dirty="0">
                <a:solidFill>
                  <a:srgbClr val="003300"/>
                </a:solidFill>
                <a:sym typeface="Symbol" pitchFamily="18" charset="2"/>
              </a:rPr>
              <a:t> </a:t>
            </a:r>
            <a:r>
              <a:rPr lang="en-US" sz="2000" b="1" dirty="0" smtClean="0">
                <a:solidFill>
                  <a:srgbClr val="003300"/>
                </a:solidFill>
                <a:sym typeface="Symbol" pitchFamily="18" charset="2"/>
              </a:rPr>
              <a:t>Alcohols</a:t>
            </a:r>
            <a:endParaRPr lang="en-US" sz="2000" b="1" dirty="0">
              <a:solidFill>
                <a:srgbClr val="003300"/>
              </a:solidFill>
              <a:sym typeface="Symbol" pitchFamily="18" charset="2"/>
            </a:endParaRPr>
          </a:p>
          <a:p>
            <a:pPr marL="285750" indent="-285750">
              <a:buFont typeface="Wingdings" panose="05000000000000000000" pitchFamily="2" charset="2"/>
              <a:buChar char="q"/>
              <a:defRPr/>
            </a:pPr>
            <a:r>
              <a:rPr lang="en-US" b="1" dirty="0">
                <a:solidFill>
                  <a:srgbClr val="460000"/>
                </a:solidFill>
              </a:rPr>
              <a:t>LiAlH</a:t>
            </a:r>
            <a:r>
              <a:rPr lang="en-US" b="1" baseline="-25000" dirty="0">
                <a:solidFill>
                  <a:srgbClr val="460000"/>
                </a:solidFill>
              </a:rPr>
              <a:t>4</a:t>
            </a:r>
            <a:r>
              <a:rPr lang="en-US" b="1" dirty="0">
                <a:solidFill>
                  <a:srgbClr val="460000"/>
                </a:solidFill>
              </a:rPr>
              <a:t> reduces carboxylic acids to primary </a:t>
            </a:r>
            <a:r>
              <a:rPr lang="en-US" b="1" dirty="0" smtClean="0">
                <a:solidFill>
                  <a:srgbClr val="460000"/>
                </a:solidFill>
              </a:rPr>
              <a:t>alcohols</a:t>
            </a:r>
            <a:endParaRPr lang="en-US" dirty="0">
              <a:solidFill>
                <a:srgbClr val="460000"/>
              </a:solidFill>
            </a:endParaRPr>
          </a:p>
          <a:p>
            <a:pPr marL="285750" indent="-285750">
              <a:buFont typeface="Wingdings" panose="05000000000000000000" pitchFamily="2" charset="2"/>
              <a:buChar char="q"/>
              <a:defRPr/>
            </a:pPr>
            <a:r>
              <a:rPr lang="en-US" b="1" dirty="0">
                <a:solidFill>
                  <a:srgbClr val="460000"/>
                </a:solidFill>
              </a:rPr>
              <a:t>The intermediate aldehyde reacts faster with the reducing agent than the carboxylic acid</a:t>
            </a:r>
          </a:p>
          <a:p>
            <a:pPr>
              <a:defRPr/>
            </a:pPr>
            <a:endParaRPr lang="en-US" dirty="0">
              <a:solidFill>
                <a:srgbClr val="C00000"/>
              </a:solidFill>
            </a:endParaRPr>
          </a:p>
          <a:p>
            <a:pPr>
              <a:defRPr/>
            </a:pPr>
            <a:endParaRPr lang="en-US" sz="1000" dirty="0">
              <a:solidFill>
                <a:srgbClr val="C00000"/>
              </a:solidFill>
            </a:endParaRPr>
          </a:p>
        </p:txBody>
      </p:sp>
      <p:grpSp>
        <p:nvGrpSpPr>
          <p:cNvPr id="2" name="Group 1"/>
          <p:cNvGrpSpPr/>
          <p:nvPr/>
        </p:nvGrpSpPr>
        <p:grpSpPr>
          <a:xfrm>
            <a:off x="400019" y="1886708"/>
            <a:ext cx="8210581" cy="4896830"/>
            <a:chOff x="400019" y="1886708"/>
            <a:chExt cx="8210581" cy="4896830"/>
          </a:xfrm>
        </p:grpSpPr>
        <p:pic>
          <p:nvPicPr>
            <p:cNvPr id="6" name="Picture 2"/>
            <p:cNvPicPr>
              <a:picLocks noChangeAspect="1" noChangeArrowheads="1"/>
            </p:cNvPicPr>
            <p:nvPr/>
          </p:nvPicPr>
          <p:blipFill>
            <a:blip r:embed="rId3"/>
            <a:stretch>
              <a:fillRect/>
            </a:stretch>
          </p:blipFill>
          <p:spPr bwMode="auto">
            <a:xfrm>
              <a:off x="1828800" y="4495800"/>
              <a:ext cx="5410200" cy="2287738"/>
            </a:xfrm>
            <a:prstGeom prst="rect">
              <a:avLst/>
            </a:prstGeom>
            <a:noFill/>
            <a:ln w="9525">
              <a:noFill/>
              <a:miter lim="800000"/>
              <a:headEnd/>
              <a:tailEnd/>
            </a:ln>
          </p:spPr>
        </p:pic>
        <p:pic>
          <p:nvPicPr>
            <p:cNvPr id="4" name="Picture 2"/>
            <p:cNvPicPr>
              <a:picLocks noChangeAspect="1" noChangeArrowheads="1"/>
            </p:cNvPicPr>
            <p:nvPr/>
          </p:nvPicPr>
          <p:blipFill>
            <a:blip r:embed="rId4"/>
            <a:stretch>
              <a:fillRect/>
            </a:stretch>
          </p:blipFill>
          <p:spPr bwMode="auto">
            <a:xfrm>
              <a:off x="400019" y="1886708"/>
              <a:ext cx="8210581" cy="1313692"/>
            </a:xfrm>
            <a:prstGeom prst="rect">
              <a:avLst/>
            </a:prstGeom>
            <a:noFill/>
            <a:ln w="9525">
              <a:noFill/>
              <a:miter lim="800000"/>
              <a:headEnd/>
              <a:tailEnd/>
            </a:ln>
          </p:spPr>
        </p:pic>
        <p:pic>
          <p:nvPicPr>
            <p:cNvPr id="5" name="Picture 4"/>
            <p:cNvPicPr>
              <a:picLocks noChangeAspect="1" noChangeArrowheads="1"/>
            </p:cNvPicPr>
            <p:nvPr/>
          </p:nvPicPr>
          <p:blipFill>
            <a:blip r:embed="rId5">
              <a:clrChange>
                <a:clrFrom>
                  <a:srgbClr val="FFFFFF"/>
                </a:clrFrom>
                <a:clrTo>
                  <a:srgbClr val="FFFFFF">
                    <a:alpha val="0"/>
                  </a:srgbClr>
                </a:clrTo>
              </a:clrChange>
            </a:blip>
            <a:stretch>
              <a:fillRect/>
            </a:stretch>
          </p:blipFill>
          <p:spPr bwMode="auto">
            <a:xfrm>
              <a:off x="1148380" y="3041029"/>
              <a:ext cx="6465630" cy="1607171"/>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06388" y="163513"/>
            <a:ext cx="8534400" cy="3046988"/>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CONVERSION OF CARBOXYLIC ACIDS</a:t>
            </a:r>
          </a:p>
          <a:p>
            <a:pPr>
              <a:defRPr/>
            </a:pPr>
            <a:endParaRPr lang="en-US" sz="1800" b="1" dirty="0">
              <a:solidFill>
                <a:srgbClr val="003300"/>
              </a:solidFill>
            </a:endParaRPr>
          </a:p>
          <a:p>
            <a:pPr>
              <a:defRPr/>
            </a:pPr>
            <a:endParaRPr lang="en-US" sz="800" b="1" dirty="0">
              <a:solidFill>
                <a:srgbClr val="003300"/>
              </a:solidFill>
            </a:endParaRPr>
          </a:p>
          <a:p>
            <a:pPr>
              <a:defRPr/>
            </a:pPr>
            <a:r>
              <a:rPr lang="en-US" sz="2000" b="1" dirty="0">
                <a:solidFill>
                  <a:srgbClr val="003300"/>
                </a:solidFill>
              </a:rPr>
              <a:t>Reduction to 1</a:t>
            </a:r>
            <a:r>
              <a:rPr lang="en-US" sz="2000" b="1" dirty="0">
                <a:solidFill>
                  <a:srgbClr val="003300"/>
                </a:solidFill>
                <a:sym typeface="Symbol" pitchFamily="18" charset="2"/>
              </a:rPr>
              <a:t> Alcohols</a:t>
            </a:r>
          </a:p>
          <a:p>
            <a:pPr>
              <a:defRPr/>
            </a:pPr>
            <a:endParaRPr lang="en-US" sz="1000" b="1" dirty="0">
              <a:solidFill>
                <a:srgbClr val="C00000"/>
              </a:solidFill>
              <a:sym typeface="Symbol" pitchFamily="18" charset="2"/>
            </a:endParaRPr>
          </a:p>
          <a:p>
            <a:pPr>
              <a:defRPr/>
            </a:pPr>
            <a:endParaRPr lang="en-US" i="1" dirty="0">
              <a:solidFill>
                <a:srgbClr val="C00000"/>
              </a:solidFill>
            </a:endParaRPr>
          </a:p>
          <a:p>
            <a:pPr marL="285750" indent="-285750" algn="just">
              <a:buFont typeface="Wingdings" panose="05000000000000000000" pitchFamily="2" charset="2"/>
              <a:buChar char="q"/>
              <a:defRPr/>
            </a:pPr>
            <a:r>
              <a:rPr lang="en-US" b="1" dirty="0">
                <a:solidFill>
                  <a:srgbClr val="460000"/>
                </a:solidFill>
              </a:rPr>
              <a:t>BH</a:t>
            </a:r>
            <a:r>
              <a:rPr lang="en-US" b="1" baseline="-25000" dirty="0">
                <a:solidFill>
                  <a:srgbClr val="460000"/>
                </a:solidFill>
              </a:rPr>
              <a:t>3</a:t>
            </a:r>
            <a:r>
              <a:rPr lang="en-US" b="1" dirty="0">
                <a:solidFill>
                  <a:srgbClr val="460000"/>
                </a:solidFill>
              </a:rPr>
              <a:t>•THF (or B</a:t>
            </a:r>
            <a:r>
              <a:rPr lang="en-US" b="1" baseline="-25000" dirty="0">
                <a:solidFill>
                  <a:srgbClr val="460000"/>
                </a:solidFill>
              </a:rPr>
              <a:t>2</a:t>
            </a:r>
            <a:r>
              <a:rPr lang="en-US" b="1" dirty="0">
                <a:solidFill>
                  <a:srgbClr val="460000"/>
                </a:solidFill>
              </a:rPr>
              <a:t>H</a:t>
            </a:r>
            <a:r>
              <a:rPr lang="en-US" b="1" baseline="-25000" dirty="0">
                <a:solidFill>
                  <a:srgbClr val="460000"/>
                </a:solidFill>
              </a:rPr>
              <a:t>6</a:t>
            </a:r>
            <a:r>
              <a:rPr lang="en-US" b="1" dirty="0">
                <a:solidFill>
                  <a:srgbClr val="460000"/>
                </a:solidFill>
              </a:rPr>
              <a:t>) can also reduce the carboxylic acid to the alcohol, but does not reduce </a:t>
            </a:r>
            <a:r>
              <a:rPr lang="en-US" b="1" dirty="0" err="1">
                <a:solidFill>
                  <a:srgbClr val="460000"/>
                </a:solidFill>
              </a:rPr>
              <a:t>aldehydes</a:t>
            </a:r>
            <a:r>
              <a:rPr lang="en-US" b="1" dirty="0">
                <a:solidFill>
                  <a:srgbClr val="460000"/>
                </a:solidFill>
              </a:rPr>
              <a:t> or </a:t>
            </a:r>
            <a:r>
              <a:rPr lang="en-US" b="1" dirty="0" err="1">
                <a:solidFill>
                  <a:srgbClr val="460000"/>
                </a:solidFill>
              </a:rPr>
              <a:t>ketones</a:t>
            </a:r>
            <a:r>
              <a:rPr lang="en-US" b="1" dirty="0">
                <a:solidFill>
                  <a:srgbClr val="460000"/>
                </a:solidFill>
              </a:rPr>
              <a:t>.</a:t>
            </a:r>
          </a:p>
          <a:p>
            <a:pPr algn="just">
              <a:defRPr/>
            </a:pPr>
            <a:endParaRPr lang="en-US" i="1" dirty="0">
              <a:solidFill>
                <a:srgbClr val="0000FF"/>
              </a:solidFill>
            </a:endParaRPr>
          </a:p>
          <a:p>
            <a:pPr algn="just">
              <a:defRPr/>
            </a:pPr>
            <a:endParaRPr lang="en-US" dirty="0">
              <a:solidFill>
                <a:srgbClr val="0000FF"/>
              </a:solidFill>
            </a:endParaRPr>
          </a:p>
          <a:p>
            <a:pPr algn="just">
              <a:defRPr/>
            </a:pPr>
            <a:r>
              <a:rPr lang="en-US" dirty="0">
                <a:solidFill>
                  <a:srgbClr val="0000FF"/>
                </a:solidFill>
              </a:rPr>
              <a:t>B</a:t>
            </a:r>
            <a:r>
              <a:rPr lang="en-US" baseline="-25000" dirty="0">
                <a:solidFill>
                  <a:srgbClr val="0000FF"/>
                </a:solidFill>
              </a:rPr>
              <a:t>2</a:t>
            </a:r>
            <a:r>
              <a:rPr lang="en-US" dirty="0">
                <a:solidFill>
                  <a:srgbClr val="0000FF"/>
                </a:solidFill>
              </a:rPr>
              <a:t>H</a:t>
            </a:r>
            <a:r>
              <a:rPr lang="en-US" baseline="-25000" dirty="0">
                <a:solidFill>
                  <a:srgbClr val="0000FF"/>
                </a:solidFill>
              </a:rPr>
              <a:t>6 </a:t>
            </a:r>
            <a:r>
              <a:rPr lang="en-US" dirty="0">
                <a:solidFill>
                  <a:srgbClr val="0000FF"/>
                </a:solidFill>
              </a:rPr>
              <a:t>is unstable and must be kept in ether type of solvents such as THF</a:t>
            </a:r>
          </a:p>
        </p:txBody>
      </p:sp>
      <p:graphicFrame>
        <p:nvGraphicFramePr>
          <p:cNvPr id="3" name="Object 2"/>
          <p:cNvGraphicFramePr>
            <a:graphicFrameLocks noChangeAspect="1"/>
          </p:cNvGraphicFramePr>
          <p:nvPr>
            <p:extLst>
              <p:ext uri="{D42A27DB-BD31-4B8C-83A1-F6EECF244321}">
                <p14:modId xmlns:p14="http://schemas.microsoft.com/office/powerpoint/2010/main" val="241049992"/>
              </p:ext>
            </p:extLst>
          </p:nvPr>
        </p:nvGraphicFramePr>
        <p:xfrm>
          <a:off x="306387" y="3286701"/>
          <a:ext cx="8605929" cy="3190299"/>
        </p:xfrm>
        <a:graphic>
          <a:graphicData uri="http://schemas.openxmlformats.org/presentationml/2006/ole">
            <mc:AlternateContent xmlns:mc="http://schemas.openxmlformats.org/markup-compatibility/2006">
              <mc:Choice xmlns:v="urn:schemas-microsoft-com:vml" Requires="v">
                <p:oleObj spid="_x0000_s4165" name="CS ChemDraw Drawing" r:id="rId3" imgW="7631868" imgH="2828317" progId="ChemDraw.Document.6.0">
                  <p:embed/>
                </p:oleObj>
              </mc:Choice>
              <mc:Fallback>
                <p:oleObj name="CS ChemDraw Drawing" r:id="rId3" imgW="7631868" imgH="2828317" progId="ChemDraw.Document.6.0">
                  <p:embed/>
                  <p:pic>
                    <p:nvPicPr>
                      <p:cNvPr id="0" name=""/>
                      <p:cNvPicPr/>
                      <p:nvPr/>
                    </p:nvPicPr>
                    <p:blipFill>
                      <a:blip r:embed="rId4"/>
                      <a:stretch>
                        <a:fillRect/>
                      </a:stretch>
                    </p:blipFill>
                    <p:spPr>
                      <a:xfrm>
                        <a:off x="306387" y="3286701"/>
                        <a:ext cx="8605929" cy="319029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Box 4"/>
          <p:cNvSpPr txBox="1">
            <a:spLocks noChangeArrowheads="1"/>
          </p:cNvSpPr>
          <p:nvPr/>
        </p:nvSpPr>
        <p:spPr bwMode="auto">
          <a:xfrm>
            <a:off x="304800" y="152400"/>
            <a:ext cx="8534400" cy="1883593"/>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CONVERSION OF CARBOXYLIC ACIDS</a:t>
            </a:r>
          </a:p>
          <a:p>
            <a:pPr eaLnBrk="0" hangingPunct="0">
              <a:defRPr/>
            </a:pPr>
            <a:endParaRPr lang="en-US" dirty="0">
              <a:solidFill>
                <a:srgbClr val="003300"/>
              </a:solidFill>
            </a:endParaRPr>
          </a:p>
          <a:p>
            <a:pPr eaLnBrk="0" hangingPunct="0">
              <a:defRPr/>
            </a:pPr>
            <a:r>
              <a:rPr lang="en-US" sz="2000" b="1" dirty="0">
                <a:solidFill>
                  <a:srgbClr val="003300"/>
                </a:solidFill>
              </a:rPr>
              <a:t>Conversion of Carboxylic Acids to </a:t>
            </a:r>
            <a:r>
              <a:rPr lang="en-US" sz="2000" b="1" dirty="0" err="1">
                <a:solidFill>
                  <a:srgbClr val="003300"/>
                </a:solidFill>
              </a:rPr>
              <a:t>Ketones</a:t>
            </a:r>
            <a:endParaRPr lang="en-US" sz="2000" b="1" dirty="0">
              <a:solidFill>
                <a:srgbClr val="003300"/>
              </a:solidFill>
            </a:endParaRPr>
          </a:p>
          <a:p>
            <a:pPr eaLnBrk="0" hangingPunct="0">
              <a:defRPr/>
            </a:pPr>
            <a:endParaRPr lang="en-US" sz="900" b="1" dirty="0">
              <a:solidFill>
                <a:srgbClr val="0000FF"/>
              </a:solidFill>
            </a:endParaRPr>
          </a:p>
          <a:p>
            <a:pPr eaLnBrk="0" hangingPunct="0">
              <a:defRPr/>
            </a:pPr>
            <a:endParaRPr lang="en-US" sz="900" b="1" dirty="0">
              <a:solidFill>
                <a:srgbClr val="0000FF"/>
              </a:solidFill>
            </a:endParaRPr>
          </a:p>
          <a:p>
            <a:pPr algn="just" eaLnBrk="0" hangingPunct="0">
              <a:lnSpc>
                <a:spcPct val="90000"/>
              </a:lnSpc>
              <a:defRPr/>
            </a:pPr>
            <a:r>
              <a:rPr lang="en-US" dirty="0">
                <a:solidFill>
                  <a:srgbClr val="0000FF"/>
                </a:solidFill>
              </a:rPr>
              <a:t>A general method of making </a:t>
            </a:r>
            <a:r>
              <a:rPr lang="en-US" dirty="0" err="1">
                <a:solidFill>
                  <a:srgbClr val="0000FF"/>
                </a:solidFill>
              </a:rPr>
              <a:t>ketones</a:t>
            </a:r>
            <a:r>
              <a:rPr lang="en-US" dirty="0">
                <a:solidFill>
                  <a:srgbClr val="0000FF"/>
                </a:solidFill>
              </a:rPr>
              <a:t> involves the reaction of a carboxylic acid with two equivalents of an </a:t>
            </a:r>
            <a:r>
              <a:rPr lang="en-US" dirty="0" err="1">
                <a:solidFill>
                  <a:srgbClr val="0000FF"/>
                </a:solidFill>
              </a:rPr>
              <a:t>organolithium</a:t>
            </a:r>
            <a:r>
              <a:rPr lang="en-US" dirty="0">
                <a:solidFill>
                  <a:srgbClr val="0000FF"/>
                </a:solidFill>
              </a:rPr>
              <a:t> reagent</a:t>
            </a:r>
          </a:p>
        </p:txBody>
      </p:sp>
      <p:grpSp>
        <p:nvGrpSpPr>
          <p:cNvPr id="3" name="Group 2"/>
          <p:cNvGrpSpPr/>
          <p:nvPr/>
        </p:nvGrpSpPr>
        <p:grpSpPr>
          <a:xfrm>
            <a:off x="195263" y="2133600"/>
            <a:ext cx="8753475" cy="4572000"/>
            <a:chOff x="195263" y="2057400"/>
            <a:chExt cx="8753475" cy="4572000"/>
          </a:xfrm>
        </p:grpSpPr>
        <p:pic>
          <p:nvPicPr>
            <p:cNvPr id="5124" name="Picture 5" descr="20_07-36UN"/>
            <p:cNvPicPr>
              <a:picLocks noChangeAspect="1" noChangeArrowheads="1"/>
            </p:cNvPicPr>
            <p:nvPr/>
          </p:nvPicPr>
          <p:blipFill rotWithShape="1">
            <a:blip r:embed="rId4" cstate="print"/>
            <a:srcRect t="-310" b="7143"/>
            <a:stretch/>
          </p:blipFill>
          <p:spPr bwMode="auto">
            <a:xfrm>
              <a:off x="568770" y="2057400"/>
              <a:ext cx="7949488" cy="3265715"/>
            </a:xfrm>
            <a:prstGeom prst="rect">
              <a:avLst/>
            </a:prstGeom>
            <a:noFill/>
            <a:ln w="9525">
              <a:noFill/>
              <a:miter lim="800000"/>
              <a:headEnd/>
              <a:tailEnd/>
            </a:ln>
          </p:spPr>
        </p:pic>
        <p:graphicFrame>
          <p:nvGraphicFramePr>
            <p:cNvPr id="2" name="Object 1"/>
            <p:cNvGraphicFramePr>
              <a:graphicFrameLocks noChangeAspect="1"/>
            </p:cNvGraphicFramePr>
            <p:nvPr>
              <p:extLst>
                <p:ext uri="{D42A27DB-BD31-4B8C-83A1-F6EECF244321}">
                  <p14:modId xmlns:p14="http://schemas.microsoft.com/office/powerpoint/2010/main" val="2230183612"/>
                </p:ext>
              </p:extLst>
            </p:nvPr>
          </p:nvGraphicFramePr>
          <p:xfrm>
            <a:off x="195263" y="5421313"/>
            <a:ext cx="8753475" cy="1208087"/>
          </p:xfrm>
          <a:graphic>
            <a:graphicData uri="http://schemas.openxmlformats.org/presentationml/2006/ole">
              <mc:AlternateContent xmlns:mc="http://schemas.openxmlformats.org/markup-compatibility/2006">
                <mc:Choice xmlns:v="urn:schemas-microsoft-com:vml" Requires="v">
                  <p:oleObj spid="_x0000_s5183" name="CS ChemDraw Drawing" r:id="rId5" imgW="8753424" imgH="1208121" progId="ChemDraw.Document.6.0">
                    <p:embed/>
                  </p:oleObj>
                </mc:Choice>
                <mc:Fallback>
                  <p:oleObj name="CS ChemDraw Drawing" r:id="rId5" imgW="8753424" imgH="1208121" progId="ChemDraw.Document.6.0">
                    <p:embed/>
                    <p:pic>
                      <p:nvPicPr>
                        <p:cNvPr id="0" name=""/>
                        <p:cNvPicPr/>
                        <p:nvPr/>
                      </p:nvPicPr>
                      <p:blipFill>
                        <a:blip r:embed="rId6"/>
                        <a:stretch>
                          <a:fillRect/>
                        </a:stretch>
                      </p:blipFill>
                      <p:spPr>
                        <a:xfrm>
                          <a:off x="195263" y="5421313"/>
                          <a:ext cx="8753475" cy="1208087"/>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
          <p:cNvSpPr txBox="1">
            <a:spLocks noChangeArrowheads="1"/>
          </p:cNvSpPr>
          <p:nvPr/>
        </p:nvSpPr>
        <p:spPr bwMode="auto">
          <a:xfrm>
            <a:off x="228600" y="134049"/>
            <a:ext cx="8686800" cy="2685351"/>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CONVERSION OF CARBOXYLIC ACIDS</a:t>
            </a:r>
          </a:p>
          <a:p>
            <a:pPr algn="ctr">
              <a:spcBef>
                <a:spcPct val="50000"/>
              </a:spcBef>
              <a:defRPr/>
            </a:pPr>
            <a:endParaRPr lang="en-US" sz="900" b="1" dirty="0">
              <a:solidFill>
                <a:srgbClr val="0000FF"/>
              </a:solidFill>
              <a:effectLst>
                <a:outerShdw blurRad="38100" dist="38100" dir="2700000" algn="tl">
                  <a:srgbClr val="C0C0C0"/>
                </a:outerShdw>
              </a:effectLst>
            </a:endParaRPr>
          </a:p>
          <a:p>
            <a:pPr algn="just">
              <a:defRPr/>
            </a:pPr>
            <a:r>
              <a:rPr lang="en-US" dirty="0">
                <a:solidFill>
                  <a:srgbClr val="0000FF"/>
                </a:solidFill>
              </a:rPr>
              <a:t>Acid derivatives differ in the nature of the nucleophile group bonded to the acyl carbon which actually determines the class of compound:</a:t>
            </a:r>
          </a:p>
          <a:p>
            <a:pPr>
              <a:defRPr/>
            </a:pPr>
            <a:endParaRPr lang="en-US" sz="1100" b="1" dirty="0">
              <a:solidFill>
                <a:schemeClr val="accent2"/>
              </a:solidFill>
            </a:endParaRPr>
          </a:p>
          <a:p>
            <a:pPr marL="800100" lvl="1" indent="-342900">
              <a:buFont typeface="Wingdings" panose="05000000000000000000" pitchFamily="2" charset="2"/>
              <a:buChar char="q"/>
              <a:defRPr/>
            </a:pPr>
            <a:r>
              <a:rPr lang="en-US" sz="2000" b="1" dirty="0">
                <a:solidFill>
                  <a:srgbClr val="006600"/>
                </a:solidFill>
              </a:rPr>
              <a:t>-OH = carboxylic </a:t>
            </a:r>
            <a:r>
              <a:rPr lang="en-US" sz="2000" b="1" dirty="0" smtClean="0">
                <a:solidFill>
                  <a:srgbClr val="006600"/>
                </a:solidFill>
              </a:rPr>
              <a:t>acid</a:t>
            </a:r>
            <a:endParaRPr lang="en-US" sz="1400" b="1" dirty="0">
              <a:solidFill>
                <a:srgbClr val="006600"/>
              </a:solidFill>
            </a:endParaRPr>
          </a:p>
          <a:p>
            <a:pPr marL="800100" lvl="1" indent="-342900">
              <a:buFont typeface="Wingdings" panose="05000000000000000000" pitchFamily="2" charset="2"/>
              <a:buChar char="q"/>
              <a:defRPr/>
            </a:pPr>
            <a:r>
              <a:rPr lang="en-US" sz="2000" b="1" dirty="0">
                <a:solidFill>
                  <a:srgbClr val="006600"/>
                </a:solidFill>
              </a:rPr>
              <a:t>-Cl   = acid </a:t>
            </a:r>
            <a:r>
              <a:rPr lang="en-US" sz="2000" b="1" dirty="0" smtClean="0">
                <a:solidFill>
                  <a:srgbClr val="006600"/>
                </a:solidFill>
              </a:rPr>
              <a:t>chloride</a:t>
            </a:r>
            <a:endParaRPr lang="en-US" sz="1600" b="1" dirty="0">
              <a:solidFill>
                <a:srgbClr val="006600"/>
              </a:solidFill>
            </a:endParaRPr>
          </a:p>
          <a:p>
            <a:pPr marL="800100" lvl="1" indent="-342900">
              <a:buFont typeface="Wingdings" panose="05000000000000000000" pitchFamily="2" charset="2"/>
              <a:buChar char="q"/>
              <a:defRPr/>
            </a:pPr>
            <a:r>
              <a:rPr lang="en-US" sz="2000" b="1" dirty="0">
                <a:solidFill>
                  <a:srgbClr val="006600"/>
                </a:solidFill>
              </a:rPr>
              <a:t>-OR’ = </a:t>
            </a:r>
            <a:r>
              <a:rPr lang="en-US" sz="2000" b="1" dirty="0" smtClean="0">
                <a:solidFill>
                  <a:srgbClr val="006600"/>
                </a:solidFill>
              </a:rPr>
              <a:t>ester</a:t>
            </a:r>
            <a:endParaRPr lang="en-US" sz="1400" b="1" dirty="0">
              <a:solidFill>
                <a:srgbClr val="006600"/>
              </a:solidFill>
            </a:endParaRPr>
          </a:p>
          <a:p>
            <a:pPr marL="800100" lvl="1" indent="-342900">
              <a:buFont typeface="Wingdings" panose="05000000000000000000" pitchFamily="2" charset="2"/>
              <a:buChar char="q"/>
              <a:defRPr/>
            </a:pPr>
            <a:r>
              <a:rPr lang="en-US" sz="2000" b="1" dirty="0">
                <a:solidFill>
                  <a:srgbClr val="006600"/>
                </a:solidFill>
              </a:rPr>
              <a:t>-NH</a:t>
            </a:r>
            <a:r>
              <a:rPr lang="en-US" sz="2000" b="1" baseline="-25000" dirty="0">
                <a:solidFill>
                  <a:srgbClr val="006600"/>
                </a:solidFill>
              </a:rPr>
              <a:t>2 </a:t>
            </a:r>
            <a:r>
              <a:rPr lang="en-US" sz="2000" b="1" dirty="0">
                <a:solidFill>
                  <a:srgbClr val="006600"/>
                </a:solidFill>
              </a:rPr>
              <a:t>= amide</a:t>
            </a:r>
          </a:p>
        </p:txBody>
      </p:sp>
      <p:sp>
        <p:nvSpPr>
          <p:cNvPr id="6" name="Rectangle 5"/>
          <p:cNvSpPr/>
          <p:nvPr/>
        </p:nvSpPr>
        <p:spPr>
          <a:xfrm>
            <a:off x="3581400" y="1828800"/>
            <a:ext cx="5334000" cy="923330"/>
          </a:xfrm>
          <a:prstGeom prst="rect">
            <a:avLst/>
          </a:prstGeom>
        </p:spPr>
        <p:txBody>
          <a:bodyPr wrap="square">
            <a:spAutoFit/>
          </a:bodyPr>
          <a:lstStyle/>
          <a:p>
            <a:pPr algn="just">
              <a:spcBef>
                <a:spcPct val="50000"/>
              </a:spcBef>
              <a:defRPr/>
            </a:pPr>
            <a:r>
              <a:rPr lang="en-US" b="1" dirty="0">
                <a:solidFill>
                  <a:srgbClr val="460000"/>
                </a:solidFill>
              </a:rPr>
              <a:t>Carboxylic acid derivatives are compounds with functional groups that can be converted to carboxylic acids by simple acidic or basic hydrolysis.</a:t>
            </a:r>
          </a:p>
        </p:txBody>
      </p:sp>
      <p:grpSp>
        <p:nvGrpSpPr>
          <p:cNvPr id="2" name="Group 1"/>
          <p:cNvGrpSpPr/>
          <p:nvPr/>
        </p:nvGrpSpPr>
        <p:grpSpPr>
          <a:xfrm>
            <a:off x="228600" y="3048000"/>
            <a:ext cx="8639577" cy="3581400"/>
            <a:chOff x="304800" y="2971800"/>
            <a:chExt cx="8639577" cy="3581400"/>
          </a:xfrm>
        </p:grpSpPr>
        <p:pic>
          <p:nvPicPr>
            <p:cNvPr id="40963" name="Picture 8" descr="20_07-16UN"/>
            <p:cNvPicPr>
              <a:picLocks noChangeAspect="1" noChangeArrowheads="1"/>
            </p:cNvPicPr>
            <p:nvPr/>
          </p:nvPicPr>
          <p:blipFill rotWithShape="1">
            <a:blip r:embed="rId3" cstate="print"/>
            <a:srcRect l="9920" t="10817" r="25339" b="55871"/>
            <a:stretch/>
          </p:blipFill>
          <p:spPr bwMode="auto">
            <a:xfrm>
              <a:off x="304800" y="2971800"/>
              <a:ext cx="8594890" cy="1600200"/>
            </a:xfrm>
            <a:prstGeom prst="rect">
              <a:avLst/>
            </a:prstGeom>
            <a:noFill/>
            <a:ln w="9525">
              <a:noFill/>
              <a:miter lim="800000"/>
              <a:headEnd/>
              <a:tailEnd/>
            </a:ln>
          </p:spPr>
        </p:pic>
        <p:pic>
          <p:nvPicPr>
            <p:cNvPr id="7" name="Picture 2"/>
            <p:cNvPicPr>
              <a:picLocks noChangeAspect="1" noChangeArrowheads="1"/>
            </p:cNvPicPr>
            <p:nvPr/>
          </p:nvPicPr>
          <p:blipFill>
            <a:blip r:embed="rId4"/>
            <a:stretch>
              <a:fillRect/>
            </a:stretch>
          </p:blipFill>
          <p:spPr bwMode="auto">
            <a:xfrm>
              <a:off x="304800" y="4800600"/>
              <a:ext cx="8639577" cy="17526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304800" y="152400"/>
            <a:ext cx="8610600" cy="2300630"/>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INTERCONVERSION OF ACID DERIVATIVES</a:t>
            </a:r>
          </a:p>
          <a:p>
            <a:pPr algn="ctr">
              <a:spcBef>
                <a:spcPct val="50000"/>
              </a:spcBef>
              <a:defRPr/>
            </a:pPr>
            <a:endParaRPr lang="en-US" sz="1200" b="1" dirty="0">
              <a:solidFill>
                <a:srgbClr val="0000FF"/>
              </a:solidFill>
              <a:effectLst>
                <a:outerShdw blurRad="38100" dist="38100" dir="2700000" algn="tl">
                  <a:srgbClr val="C0C0C0"/>
                </a:outerShdw>
              </a:effectLst>
            </a:endParaRPr>
          </a:p>
          <a:p>
            <a:pPr algn="just">
              <a:spcBef>
                <a:spcPct val="50000"/>
              </a:spcBef>
              <a:defRPr/>
            </a:pPr>
            <a:r>
              <a:rPr lang="en-US" dirty="0">
                <a:solidFill>
                  <a:srgbClr val="0000FF"/>
                </a:solidFill>
              </a:rPr>
              <a:t>Acid derivatives react with a wide variety of </a:t>
            </a:r>
            <a:r>
              <a:rPr lang="en-US" dirty="0" err="1">
                <a:solidFill>
                  <a:srgbClr val="0000FF"/>
                </a:solidFill>
              </a:rPr>
              <a:t>nucleophilic</a:t>
            </a:r>
            <a:r>
              <a:rPr lang="en-US" dirty="0">
                <a:solidFill>
                  <a:srgbClr val="0000FF"/>
                </a:solidFill>
              </a:rPr>
              <a:t> reagents under both basic and acidic conditions. Most of these reactions involve </a:t>
            </a:r>
            <a:r>
              <a:rPr lang="en-US" dirty="0" err="1">
                <a:solidFill>
                  <a:srgbClr val="0000FF"/>
                </a:solidFill>
              </a:rPr>
              <a:t>nucleophilic</a:t>
            </a:r>
            <a:r>
              <a:rPr lang="en-US" dirty="0">
                <a:solidFill>
                  <a:srgbClr val="0000FF"/>
                </a:solidFill>
              </a:rPr>
              <a:t> </a:t>
            </a:r>
            <a:r>
              <a:rPr lang="en-US" dirty="0" err="1">
                <a:solidFill>
                  <a:srgbClr val="0000FF"/>
                </a:solidFill>
              </a:rPr>
              <a:t>acyl</a:t>
            </a:r>
            <a:r>
              <a:rPr lang="en-US" dirty="0">
                <a:solidFill>
                  <a:srgbClr val="0000FF"/>
                </a:solidFill>
              </a:rPr>
              <a:t> substitutions.</a:t>
            </a:r>
          </a:p>
          <a:p>
            <a:pPr algn="just">
              <a:spcBef>
                <a:spcPct val="50000"/>
              </a:spcBef>
              <a:defRPr/>
            </a:pPr>
            <a:endParaRPr lang="en-US" sz="1100" dirty="0">
              <a:solidFill>
                <a:srgbClr val="0000FF"/>
              </a:solidFill>
            </a:endParaRPr>
          </a:p>
          <a:p>
            <a:pPr algn="just">
              <a:defRPr/>
            </a:pPr>
            <a:r>
              <a:rPr lang="en-US" b="1" dirty="0" err="1">
                <a:solidFill>
                  <a:srgbClr val="460000"/>
                </a:solidFill>
              </a:rPr>
              <a:t>Nucleophile</a:t>
            </a:r>
            <a:r>
              <a:rPr lang="en-US" b="1" dirty="0">
                <a:solidFill>
                  <a:srgbClr val="460000"/>
                </a:solidFill>
              </a:rPr>
              <a:t> adds to the carbonyl to form a tetrahedral intermediate, the leaving group leaves and C=O regenerates.</a:t>
            </a:r>
          </a:p>
        </p:txBody>
      </p:sp>
      <p:grpSp>
        <p:nvGrpSpPr>
          <p:cNvPr id="3" name="Group 2"/>
          <p:cNvGrpSpPr/>
          <p:nvPr/>
        </p:nvGrpSpPr>
        <p:grpSpPr>
          <a:xfrm>
            <a:off x="914400" y="2525486"/>
            <a:ext cx="7086600" cy="4027714"/>
            <a:chOff x="914400" y="2438400"/>
            <a:chExt cx="7086600" cy="4027714"/>
          </a:xfrm>
        </p:grpSpPr>
        <p:pic>
          <p:nvPicPr>
            <p:cNvPr id="56324" name="Picture 3" descr="21_08-06UNRev1"/>
            <p:cNvPicPr>
              <a:picLocks noChangeAspect="1" noChangeArrowheads="1"/>
            </p:cNvPicPr>
            <p:nvPr/>
          </p:nvPicPr>
          <p:blipFill>
            <a:blip r:embed="rId3" cstate="print"/>
            <a:srcRect/>
            <a:stretch>
              <a:fillRect/>
            </a:stretch>
          </p:blipFill>
          <p:spPr bwMode="auto">
            <a:xfrm>
              <a:off x="992275" y="2438400"/>
              <a:ext cx="6307853" cy="1812073"/>
            </a:xfrm>
            <a:prstGeom prst="rect">
              <a:avLst/>
            </a:prstGeom>
            <a:noFill/>
            <a:ln w="9525">
              <a:noFill/>
              <a:miter lim="800000"/>
              <a:headEnd/>
              <a:tailEnd/>
            </a:ln>
          </p:spPr>
        </p:pic>
        <p:pic>
          <p:nvPicPr>
            <p:cNvPr id="56325" name="Picture 4" descr="21_08-06UNRev2"/>
            <p:cNvPicPr>
              <a:picLocks noChangeAspect="1" noChangeArrowheads="1"/>
            </p:cNvPicPr>
            <p:nvPr/>
          </p:nvPicPr>
          <p:blipFill rotWithShape="1">
            <a:blip r:embed="rId4" cstate="print"/>
            <a:srcRect b="7635"/>
            <a:stretch/>
          </p:blipFill>
          <p:spPr bwMode="auto">
            <a:xfrm>
              <a:off x="914400" y="4490534"/>
              <a:ext cx="7086600" cy="197558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21_08-08UN"/>
          <p:cNvPicPr>
            <a:picLocks noChangeAspect="1" noChangeArrowheads="1"/>
          </p:cNvPicPr>
          <p:nvPr/>
        </p:nvPicPr>
        <p:blipFill rotWithShape="1">
          <a:blip r:embed="rId3" cstate="print"/>
          <a:srcRect b="6891"/>
          <a:stretch/>
        </p:blipFill>
        <p:spPr bwMode="auto">
          <a:xfrm>
            <a:off x="304800" y="1524001"/>
            <a:ext cx="8600708" cy="4824548"/>
          </a:xfrm>
          <a:prstGeom prst="rect">
            <a:avLst/>
          </a:prstGeom>
          <a:noFill/>
          <a:ln w="9525">
            <a:noFill/>
            <a:miter lim="800000"/>
            <a:headEnd/>
            <a:tailEnd/>
          </a:ln>
        </p:spPr>
      </p:pic>
      <p:sp>
        <p:nvSpPr>
          <p:cNvPr id="73731" name="Text Box 3"/>
          <p:cNvSpPr txBox="1">
            <a:spLocks noChangeArrowheads="1"/>
          </p:cNvSpPr>
          <p:nvPr/>
        </p:nvSpPr>
        <p:spPr bwMode="auto">
          <a:xfrm>
            <a:off x="304800" y="152400"/>
            <a:ext cx="8610600" cy="1107996"/>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INTERCONVERSION OF ACID DERIVATIVES</a:t>
            </a:r>
          </a:p>
          <a:p>
            <a:pPr algn="just" eaLnBrk="0" hangingPunct="0">
              <a:defRPr/>
            </a:pPr>
            <a:endParaRPr lang="en-US" sz="1800" b="1" dirty="0">
              <a:solidFill>
                <a:srgbClr val="0000FF"/>
              </a:solidFill>
            </a:endParaRPr>
          </a:p>
          <a:p>
            <a:pPr algn="just" eaLnBrk="0" hangingPunct="0">
              <a:defRPr/>
            </a:pPr>
            <a:r>
              <a:rPr lang="en-US" sz="2000" b="1" dirty="0">
                <a:solidFill>
                  <a:srgbClr val="003300"/>
                </a:solidFill>
              </a:rPr>
              <a:t>Reactivity decreases as leaving group becomes more basic</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304800" y="152400"/>
            <a:ext cx="8610600" cy="523220"/>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INTERCONVERSION OF ACID DERIVATIVES</a:t>
            </a:r>
          </a:p>
        </p:txBody>
      </p:sp>
      <p:pic>
        <p:nvPicPr>
          <p:cNvPr id="58371" name="Picture 3" descr="21_09Rev1"/>
          <p:cNvPicPr>
            <a:picLocks noChangeAspect="1" noChangeArrowheads="1"/>
          </p:cNvPicPr>
          <p:nvPr/>
        </p:nvPicPr>
        <p:blipFill rotWithShape="1">
          <a:blip r:embed="rId3" cstate="print"/>
          <a:srcRect b="3238"/>
          <a:stretch/>
        </p:blipFill>
        <p:spPr bwMode="auto">
          <a:xfrm>
            <a:off x="457200" y="609600"/>
            <a:ext cx="5562600" cy="5529943"/>
          </a:xfrm>
          <a:prstGeom prst="rect">
            <a:avLst/>
          </a:prstGeom>
          <a:noFill/>
          <a:ln w="9525">
            <a:noFill/>
            <a:miter lim="800000"/>
            <a:headEnd/>
            <a:tailEnd/>
          </a:ln>
        </p:spPr>
      </p:pic>
      <p:sp>
        <p:nvSpPr>
          <p:cNvPr id="58372" name="Text Box 4"/>
          <p:cNvSpPr txBox="1">
            <a:spLocks noChangeArrowheads="1"/>
          </p:cNvSpPr>
          <p:nvPr/>
        </p:nvSpPr>
        <p:spPr bwMode="auto">
          <a:xfrm>
            <a:off x="293702" y="6248400"/>
            <a:ext cx="7021498" cy="369332"/>
          </a:xfrm>
          <a:prstGeom prst="rect">
            <a:avLst/>
          </a:prstGeom>
          <a:noFill/>
          <a:ln w="9525">
            <a:noFill/>
            <a:miter lim="800000"/>
            <a:headEnd/>
            <a:tailEnd/>
          </a:ln>
        </p:spPr>
        <p:txBody>
          <a:bodyPr wrap="square">
            <a:spAutoFit/>
          </a:bodyPr>
          <a:lstStyle/>
          <a:p>
            <a:pPr algn="just">
              <a:spcBef>
                <a:spcPct val="50000"/>
              </a:spcBef>
            </a:pPr>
            <a:r>
              <a:rPr lang="en-US" b="1" i="1" dirty="0">
                <a:solidFill>
                  <a:srgbClr val="460000"/>
                </a:solidFill>
              </a:rPr>
              <a:t>More reactive derivatives can be converted to less reactive derivatives</a:t>
            </a:r>
          </a:p>
        </p:txBody>
      </p:sp>
      <p:grpSp>
        <p:nvGrpSpPr>
          <p:cNvPr id="5" name="Group 4"/>
          <p:cNvGrpSpPr/>
          <p:nvPr/>
        </p:nvGrpSpPr>
        <p:grpSpPr>
          <a:xfrm>
            <a:off x="6705600" y="1148039"/>
            <a:ext cx="1752600" cy="4493538"/>
            <a:chOff x="7162800" y="1600200"/>
            <a:chExt cx="1600200" cy="4493538"/>
          </a:xfrm>
        </p:grpSpPr>
        <p:sp>
          <p:nvSpPr>
            <p:cNvPr id="6" name="Text Box 7"/>
            <p:cNvSpPr txBox="1">
              <a:spLocks noChangeArrowheads="1"/>
            </p:cNvSpPr>
            <p:nvPr/>
          </p:nvSpPr>
          <p:spPr bwMode="auto">
            <a:xfrm>
              <a:off x="7162800" y="1600200"/>
              <a:ext cx="1600200" cy="4493538"/>
            </a:xfrm>
            <a:prstGeom prst="rect">
              <a:avLst/>
            </a:prstGeom>
            <a:noFill/>
            <a:ln w="9525">
              <a:solidFill>
                <a:schemeClr val="accent2"/>
              </a:solidFill>
              <a:miter lim="800000"/>
              <a:headEnd/>
              <a:tailEnd/>
            </a:ln>
          </p:spPr>
          <p:txBody>
            <a:bodyPr wrap="square">
              <a:spAutoFit/>
            </a:bodyPr>
            <a:lstStyle/>
            <a:p>
              <a:pPr algn="ctr"/>
              <a:r>
                <a:rPr lang="en-US" b="1" dirty="0">
                  <a:solidFill>
                    <a:srgbClr val="460000"/>
                  </a:solidFill>
                </a:rPr>
                <a:t>Naming Priority</a:t>
              </a:r>
            </a:p>
            <a:p>
              <a:endParaRPr lang="en-US" dirty="0">
                <a:solidFill>
                  <a:srgbClr val="660066"/>
                </a:solidFill>
                <a:latin typeface="Tahoma" pitchFamily="34" charset="0"/>
              </a:endParaRPr>
            </a:p>
            <a:p>
              <a:r>
                <a:rPr lang="en-US" b="1" dirty="0" smtClean="0">
                  <a:solidFill>
                    <a:srgbClr val="006600"/>
                  </a:solidFill>
                </a:rPr>
                <a:t>Acids</a:t>
              </a:r>
            </a:p>
            <a:p>
              <a:r>
                <a:rPr lang="en-US" b="1" dirty="0" smtClean="0">
                  <a:solidFill>
                    <a:srgbClr val="006600"/>
                  </a:solidFill>
                </a:rPr>
                <a:t>Acid halides</a:t>
              </a:r>
              <a:endParaRPr lang="en-US" b="1" dirty="0">
                <a:solidFill>
                  <a:srgbClr val="006600"/>
                </a:solidFill>
              </a:endParaRPr>
            </a:p>
            <a:p>
              <a:r>
                <a:rPr lang="en-US" b="1" dirty="0" smtClean="0">
                  <a:solidFill>
                    <a:srgbClr val="006600"/>
                  </a:solidFill>
                </a:rPr>
                <a:t>Esters</a:t>
              </a:r>
            </a:p>
            <a:p>
              <a:r>
                <a:rPr lang="en-US" b="1" dirty="0" smtClean="0">
                  <a:solidFill>
                    <a:srgbClr val="006600"/>
                  </a:solidFill>
                </a:rPr>
                <a:t>Amides</a:t>
              </a:r>
            </a:p>
            <a:p>
              <a:r>
                <a:rPr lang="en-US" b="1" dirty="0" err="1" smtClean="0">
                  <a:solidFill>
                    <a:srgbClr val="006600"/>
                  </a:solidFill>
                </a:rPr>
                <a:t>Nitriles</a:t>
              </a:r>
              <a:endParaRPr lang="en-US" b="1" dirty="0">
                <a:solidFill>
                  <a:srgbClr val="006600"/>
                </a:solidFill>
              </a:endParaRPr>
            </a:p>
            <a:p>
              <a:r>
                <a:rPr lang="en-US" b="1" dirty="0" err="1">
                  <a:solidFill>
                    <a:srgbClr val="006600"/>
                  </a:solidFill>
                </a:rPr>
                <a:t>Aldehydes</a:t>
              </a:r>
              <a:endParaRPr lang="en-US" b="1" dirty="0">
                <a:solidFill>
                  <a:srgbClr val="006600"/>
                </a:solidFill>
              </a:endParaRPr>
            </a:p>
            <a:p>
              <a:r>
                <a:rPr lang="en-US" b="1" dirty="0" err="1">
                  <a:solidFill>
                    <a:srgbClr val="006600"/>
                  </a:solidFill>
                </a:rPr>
                <a:t>Ketones</a:t>
              </a:r>
              <a:endParaRPr lang="en-US" b="1" dirty="0">
                <a:solidFill>
                  <a:srgbClr val="006600"/>
                </a:solidFill>
              </a:endParaRPr>
            </a:p>
            <a:p>
              <a:r>
                <a:rPr lang="en-US" b="1" dirty="0">
                  <a:solidFill>
                    <a:srgbClr val="006600"/>
                  </a:solidFill>
                </a:rPr>
                <a:t>Alcohols</a:t>
              </a:r>
            </a:p>
            <a:p>
              <a:r>
                <a:rPr lang="en-US" b="1" dirty="0">
                  <a:solidFill>
                    <a:srgbClr val="006600"/>
                  </a:solidFill>
                </a:rPr>
                <a:t>Amines</a:t>
              </a:r>
            </a:p>
            <a:p>
              <a:r>
                <a:rPr lang="en-US" b="1" dirty="0">
                  <a:solidFill>
                    <a:srgbClr val="006600"/>
                  </a:solidFill>
                </a:rPr>
                <a:t>Alkenes</a:t>
              </a:r>
            </a:p>
            <a:p>
              <a:r>
                <a:rPr lang="en-US" b="1" dirty="0">
                  <a:solidFill>
                    <a:srgbClr val="006600"/>
                  </a:solidFill>
                </a:rPr>
                <a:t>Alkynes</a:t>
              </a:r>
            </a:p>
            <a:p>
              <a:r>
                <a:rPr lang="en-US" b="1" dirty="0" err="1">
                  <a:solidFill>
                    <a:srgbClr val="006600"/>
                  </a:solidFill>
                </a:rPr>
                <a:t>Alkanes</a:t>
              </a:r>
              <a:endParaRPr lang="en-US" b="1" dirty="0">
                <a:solidFill>
                  <a:srgbClr val="006600"/>
                </a:solidFill>
              </a:endParaRPr>
            </a:p>
            <a:p>
              <a:r>
                <a:rPr lang="en-US" b="1" dirty="0">
                  <a:solidFill>
                    <a:srgbClr val="006600"/>
                  </a:solidFill>
                </a:rPr>
                <a:t>Ethers</a:t>
              </a:r>
            </a:p>
            <a:p>
              <a:r>
                <a:rPr lang="en-US" b="1" dirty="0">
                  <a:solidFill>
                    <a:srgbClr val="006600"/>
                  </a:solidFill>
                </a:rPr>
                <a:t>Halide</a:t>
              </a:r>
              <a:r>
                <a:rPr lang="en-US" b="1" dirty="0">
                  <a:solidFill>
                    <a:srgbClr val="003300"/>
                  </a:solidFill>
                </a:rPr>
                <a:t>s</a:t>
              </a:r>
            </a:p>
          </p:txBody>
        </p:sp>
        <p:sp>
          <p:nvSpPr>
            <p:cNvPr id="7" name="Line 8"/>
            <p:cNvSpPr>
              <a:spLocks noChangeShapeType="1"/>
            </p:cNvSpPr>
            <p:nvPr/>
          </p:nvSpPr>
          <p:spPr bwMode="auto">
            <a:xfrm flipH="1">
              <a:off x="8610600" y="1981200"/>
              <a:ext cx="0" cy="3810000"/>
            </a:xfrm>
            <a:prstGeom prst="line">
              <a:avLst/>
            </a:prstGeom>
            <a:noFill/>
            <a:ln w="76200">
              <a:solidFill>
                <a:srgbClr val="FF0000"/>
              </a:solidFill>
              <a:round/>
              <a:headEnd/>
              <a:tailEnd type="triangle" w="med" len="med"/>
            </a:ln>
          </p:spPr>
          <p:txBody>
            <a:bodyPr/>
            <a:lstStyle/>
            <a:p>
              <a:endParaRPr 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6" descr="21_03Rev1"/>
          <p:cNvPicPr>
            <a:picLocks noChangeAspect="1" noChangeArrowheads="1"/>
          </p:cNvPicPr>
          <p:nvPr/>
        </p:nvPicPr>
        <p:blipFill>
          <a:blip r:embed="rId3" cstate="print"/>
          <a:srcRect/>
          <a:stretch>
            <a:fillRect/>
          </a:stretch>
        </p:blipFill>
        <p:spPr bwMode="auto">
          <a:xfrm>
            <a:off x="152400" y="3608388"/>
            <a:ext cx="2422525" cy="3097212"/>
          </a:xfrm>
          <a:prstGeom prst="rect">
            <a:avLst/>
          </a:prstGeom>
          <a:noFill/>
          <a:ln w="9525">
            <a:noFill/>
            <a:miter lim="800000"/>
            <a:headEnd/>
            <a:tailEnd/>
          </a:ln>
        </p:spPr>
      </p:pic>
      <p:sp>
        <p:nvSpPr>
          <p:cNvPr id="70658" name="Text Box 2"/>
          <p:cNvSpPr txBox="1">
            <a:spLocks noChangeArrowheads="1"/>
          </p:cNvSpPr>
          <p:nvPr/>
        </p:nvSpPr>
        <p:spPr bwMode="auto">
          <a:xfrm>
            <a:off x="304800" y="152400"/>
            <a:ext cx="8610600" cy="3293209"/>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CARBOXYLIC ACID DERIVATIVES</a:t>
            </a:r>
          </a:p>
          <a:p>
            <a:pPr eaLnBrk="0" hangingPunct="0">
              <a:defRPr/>
            </a:pPr>
            <a:endParaRPr lang="en-US" sz="900" b="1" dirty="0">
              <a:solidFill>
                <a:srgbClr val="003300"/>
              </a:solidFill>
            </a:endParaRPr>
          </a:p>
          <a:p>
            <a:pPr>
              <a:defRPr/>
            </a:pPr>
            <a:r>
              <a:rPr lang="en-US" sz="2000" b="1" dirty="0">
                <a:solidFill>
                  <a:srgbClr val="003300"/>
                </a:solidFill>
              </a:rPr>
              <a:t>Boiling Points</a:t>
            </a:r>
          </a:p>
          <a:p>
            <a:pPr>
              <a:defRPr/>
            </a:pPr>
            <a:endParaRPr lang="en-US" sz="1800" b="1" dirty="0">
              <a:solidFill>
                <a:schemeClr val="accent2"/>
              </a:solidFill>
            </a:endParaRPr>
          </a:p>
          <a:p>
            <a:pPr>
              <a:defRPr/>
            </a:pPr>
            <a:endParaRPr lang="en-US" sz="1800" b="1" dirty="0">
              <a:solidFill>
                <a:schemeClr val="accent2"/>
              </a:solidFill>
            </a:endParaRPr>
          </a:p>
          <a:p>
            <a:pPr>
              <a:defRPr/>
            </a:pPr>
            <a:endParaRPr lang="en-US" sz="1800" b="1" dirty="0">
              <a:solidFill>
                <a:schemeClr val="accent2"/>
              </a:solidFill>
            </a:endParaRPr>
          </a:p>
          <a:p>
            <a:pPr>
              <a:defRPr/>
            </a:pPr>
            <a:endParaRPr lang="en-US" sz="1800" b="1" dirty="0">
              <a:solidFill>
                <a:schemeClr val="accent2"/>
              </a:solidFill>
            </a:endParaRPr>
          </a:p>
          <a:p>
            <a:pPr>
              <a:defRPr/>
            </a:pPr>
            <a:endParaRPr lang="en-US" sz="1800" b="1" dirty="0">
              <a:solidFill>
                <a:schemeClr val="accent2"/>
              </a:solidFill>
            </a:endParaRPr>
          </a:p>
          <a:p>
            <a:pPr>
              <a:defRPr/>
            </a:pPr>
            <a:endParaRPr lang="en-US" sz="1800" b="1" dirty="0">
              <a:solidFill>
                <a:schemeClr val="accent2"/>
              </a:solidFill>
            </a:endParaRPr>
          </a:p>
          <a:p>
            <a:pPr algn="just">
              <a:defRPr/>
            </a:pPr>
            <a:endParaRPr lang="en-US" sz="900" b="1" dirty="0">
              <a:solidFill>
                <a:srgbClr val="460000"/>
              </a:solidFill>
            </a:endParaRPr>
          </a:p>
          <a:p>
            <a:pPr algn="just">
              <a:defRPr/>
            </a:pPr>
            <a:r>
              <a:rPr lang="en-US" b="1" dirty="0">
                <a:solidFill>
                  <a:srgbClr val="460000"/>
                </a:solidFill>
              </a:rPr>
              <a:t>Even 3</a:t>
            </a:r>
            <a:r>
              <a:rPr lang="en-US" b="1" dirty="0">
                <a:solidFill>
                  <a:srgbClr val="460000"/>
                </a:solidFill>
                <a:sym typeface="Symbol" pitchFamily="18" charset="2"/>
              </a:rPr>
              <a:t> amides have</a:t>
            </a:r>
          </a:p>
          <a:p>
            <a:pPr algn="just">
              <a:defRPr/>
            </a:pPr>
            <a:r>
              <a:rPr lang="en-US" b="1" dirty="0">
                <a:solidFill>
                  <a:srgbClr val="460000"/>
                </a:solidFill>
                <a:sym typeface="Symbol" pitchFamily="18" charset="2"/>
              </a:rPr>
              <a:t>strong attractions.</a:t>
            </a:r>
          </a:p>
        </p:txBody>
      </p:sp>
      <p:pic>
        <p:nvPicPr>
          <p:cNvPr id="52226" name="Picture 8" descr="21_02"/>
          <p:cNvPicPr>
            <a:picLocks noChangeAspect="1" noChangeArrowheads="1"/>
          </p:cNvPicPr>
          <p:nvPr/>
        </p:nvPicPr>
        <p:blipFill rotWithShape="1">
          <a:blip r:embed="rId4" cstate="print"/>
          <a:srcRect b="4018"/>
          <a:stretch/>
        </p:blipFill>
        <p:spPr bwMode="auto">
          <a:xfrm>
            <a:off x="2590800" y="609600"/>
            <a:ext cx="6553200" cy="58561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Text Box 4"/>
          <p:cNvSpPr txBox="1">
            <a:spLocks noChangeArrowheads="1"/>
          </p:cNvSpPr>
          <p:nvPr/>
        </p:nvSpPr>
        <p:spPr bwMode="auto">
          <a:xfrm>
            <a:off x="304800" y="152400"/>
            <a:ext cx="8610600" cy="1169551"/>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CARBOXYLIC ACID DERIVATIVES</a:t>
            </a:r>
          </a:p>
          <a:p>
            <a:pPr>
              <a:spcBef>
                <a:spcPct val="50000"/>
              </a:spcBef>
              <a:defRPr/>
            </a:pPr>
            <a:endParaRPr lang="en-US" sz="800" b="1" dirty="0">
              <a:solidFill>
                <a:srgbClr val="003300"/>
              </a:solidFill>
            </a:endParaRPr>
          </a:p>
          <a:p>
            <a:pPr>
              <a:spcBef>
                <a:spcPct val="50000"/>
              </a:spcBef>
              <a:defRPr/>
            </a:pPr>
            <a:r>
              <a:rPr lang="en-US" sz="2000" b="1" dirty="0">
                <a:solidFill>
                  <a:srgbClr val="003300"/>
                </a:solidFill>
              </a:rPr>
              <a:t>IR Spectroscopy</a:t>
            </a:r>
          </a:p>
        </p:txBody>
      </p:sp>
      <p:pic>
        <p:nvPicPr>
          <p:cNvPr id="54275" name="Picture 6" descr="21_T03"/>
          <p:cNvPicPr>
            <a:picLocks noChangeAspect="1" noChangeArrowheads="1"/>
          </p:cNvPicPr>
          <p:nvPr/>
        </p:nvPicPr>
        <p:blipFill rotWithShape="1">
          <a:blip r:embed="rId3" cstate="print"/>
          <a:srcRect t="6055" b="5148"/>
          <a:stretch/>
        </p:blipFill>
        <p:spPr bwMode="auto">
          <a:xfrm>
            <a:off x="304800" y="1632858"/>
            <a:ext cx="8610600" cy="45066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152400"/>
            <a:ext cx="8686800" cy="938719"/>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CARBOXYLIC ACIDS</a:t>
            </a:r>
          </a:p>
          <a:p>
            <a:pPr algn="just">
              <a:spcBef>
                <a:spcPct val="50000"/>
              </a:spcBef>
              <a:defRPr/>
            </a:pPr>
            <a:r>
              <a:rPr lang="en-US" dirty="0">
                <a:solidFill>
                  <a:srgbClr val="0000FF"/>
                </a:solidFill>
              </a:rPr>
              <a:t>Carboxylic acids are abundant in nature and in pharmaceuticals </a:t>
            </a:r>
            <a:endParaRPr lang="en-US" dirty="0">
              <a:solidFill>
                <a:srgbClr val="0000FF"/>
              </a:solidFill>
              <a:effectLst>
                <a:outerShdw blurRad="38100" dist="38100" dir="2700000" algn="tl">
                  <a:srgbClr val="C0C0C0"/>
                </a:outerShdw>
              </a:effectLst>
            </a:endParaRPr>
          </a:p>
        </p:txBody>
      </p:sp>
      <p:grpSp>
        <p:nvGrpSpPr>
          <p:cNvPr id="2" name="Group 1"/>
          <p:cNvGrpSpPr/>
          <p:nvPr/>
        </p:nvGrpSpPr>
        <p:grpSpPr>
          <a:xfrm>
            <a:off x="258536" y="1255013"/>
            <a:ext cx="8580664" cy="5145787"/>
            <a:chOff x="258536" y="1219199"/>
            <a:chExt cx="8580664" cy="5145787"/>
          </a:xfrm>
        </p:grpSpPr>
        <p:pic>
          <p:nvPicPr>
            <p:cNvPr id="5" name="Picture 9"/>
            <p:cNvPicPr>
              <a:picLocks noChangeAspect="1" noChangeArrowheads="1"/>
            </p:cNvPicPr>
            <p:nvPr/>
          </p:nvPicPr>
          <p:blipFill>
            <a:blip r:embed="rId2"/>
            <a:stretch>
              <a:fillRect/>
            </a:stretch>
          </p:blipFill>
          <p:spPr bwMode="auto">
            <a:xfrm>
              <a:off x="285947" y="1219199"/>
              <a:ext cx="8553253" cy="2370473"/>
            </a:xfrm>
            <a:prstGeom prst="rect">
              <a:avLst/>
            </a:prstGeom>
            <a:noFill/>
            <a:ln w="9525">
              <a:noFill/>
              <a:miter lim="800000"/>
              <a:headEnd/>
              <a:tailEnd/>
            </a:ln>
          </p:spPr>
        </p:pic>
        <p:pic>
          <p:nvPicPr>
            <p:cNvPr id="6" name="Picture 10"/>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258536" y="3962400"/>
              <a:ext cx="8580664" cy="2402586"/>
            </a:xfrm>
            <a:prstGeom prst="rect">
              <a:avLst/>
            </a:prstGeom>
            <a:noFill/>
            <a:ln w="9525">
              <a:noFill/>
              <a:miter lim="800000"/>
              <a:headEnd/>
              <a:tailEnd/>
            </a:ln>
          </p:spPr>
        </p:pic>
      </p:grpSp>
    </p:spTree>
    <p:extLst>
      <p:ext uri="{BB962C8B-B14F-4D97-AF65-F5344CB8AC3E}">
        <p14:creationId xmlns:p14="http://schemas.microsoft.com/office/powerpoint/2010/main" val="3992884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Text Box 4"/>
          <p:cNvSpPr txBox="1">
            <a:spLocks noChangeArrowheads="1"/>
          </p:cNvSpPr>
          <p:nvPr/>
        </p:nvSpPr>
        <p:spPr bwMode="auto">
          <a:xfrm>
            <a:off x="304800" y="152400"/>
            <a:ext cx="8610600" cy="4447371"/>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CARBOXYLIC ACID DERIVATIVES</a:t>
            </a:r>
          </a:p>
          <a:p>
            <a:pPr>
              <a:spcBef>
                <a:spcPct val="50000"/>
              </a:spcBef>
              <a:defRPr/>
            </a:pPr>
            <a:endParaRPr lang="en-US" b="1" baseline="30000" dirty="0" smtClean="0">
              <a:solidFill>
                <a:srgbClr val="003300"/>
              </a:solidFill>
            </a:endParaRPr>
          </a:p>
          <a:p>
            <a:pPr>
              <a:spcBef>
                <a:spcPct val="50000"/>
              </a:spcBef>
              <a:defRPr/>
            </a:pPr>
            <a:r>
              <a:rPr lang="en-US" sz="2000" b="1" baseline="30000" dirty="0" smtClean="0">
                <a:solidFill>
                  <a:srgbClr val="003300"/>
                </a:solidFill>
              </a:rPr>
              <a:t>1</a:t>
            </a:r>
            <a:r>
              <a:rPr lang="en-US" sz="2000" b="1" dirty="0" smtClean="0">
                <a:solidFill>
                  <a:srgbClr val="003300"/>
                </a:solidFill>
              </a:rPr>
              <a:t>H </a:t>
            </a:r>
            <a:r>
              <a:rPr lang="en-US" sz="2000" b="1" dirty="0">
                <a:solidFill>
                  <a:srgbClr val="003300"/>
                </a:solidFill>
              </a:rPr>
              <a:t>NMR Spectroscopy</a:t>
            </a:r>
          </a:p>
          <a:p>
            <a:pPr>
              <a:spcBef>
                <a:spcPct val="50000"/>
              </a:spcBef>
              <a:defRPr/>
            </a:pPr>
            <a:endParaRPr lang="en-US" b="1" dirty="0">
              <a:solidFill>
                <a:srgbClr val="003300"/>
              </a:solidFill>
            </a:endParaRPr>
          </a:p>
          <a:p>
            <a:pPr>
              <a:spcBef>
                <a:spcPct val="50000"/>
              </a:spcBef>
              <a:defRPr/>
            </a:pPr>
            <a:endParaRPr lang="en-US" b="1" dirty="0">
              <a:solidFill>
                <a:srgbClr val="003300"/>
              </a:solidFill>
            </a:endParaRPr>
          </a:p>
          <a:p>
            <a:pPr>
              <a:spcBef>
                <a:spcPct val="50000"/>
              </a:spcBef>
              <a:defRPr/>
            </a:pPr>
            <a:endParaRPr lang="en-US" b="1" dirty="0">
              <a:solidFill>
                <a:srgbClr val="003300"/>
              </a:solidFill>
            </a:endParaRPr>
          </a:p>
          <a:p>
            <a:pPr>
              <a:spcBef>
                <a:spcPct val="50000"/>
              </a:spcBef>
              <a:defRPr/>
            </a:pPr>
            <a:endParaRPr lang="en-US" b="1" dirty="0">
              <a:solidFill>
                <a:srgbClr val="003300"/>
              </a:solidFill>
            </a:endParaRPr>
          </a:p>
          <a:p>
            <a:pPr>
              <a:spcBef>
                <a:spcPct val="50000"/>
              </a:spcBef>
              <a:defRPr/>
            </a:pPr>
            <a:endParaRPr lang="en-US" b="1" dirty="0">
              <a:solidFill>
                <a:srgbClr val="003300"/>
              </a:solidFill>
            </a:endParaRPr>
          </a:p>
          <a:p>
            <a:pPr>
              <a:spcBef>
                <a:spcPct val="50000"/>
              </a:spcBef>
              <a:defRPr/>
            </a:pPr>
            <a:endParaRPr lang="en-US" b="1" dirty="0">
              <a:solidFill>
                <a:srgbClr val="003300"/>
              </a:solidFill>
            </a:endParaRPr>
          </a:p>
          <a:p>
            <a:pPr>
              <a:spcBef>
                <a:spcPct val="50000"/>
              </a:spcBef>
              <a:defRPr/>
            </a:pPr>
            <a:endParaRPr lang="en-US" sz="1000" b="1" dirty="0">
              <a:solidFill>
                <a:srgbClr val="003300"/>
              </a:solidFill>
            </a:endParaRPr>
          </a:p>
          <a:p>
            <a:pPr>
              <a:spcBef>
                <a:spcPct val="50000"/>
              </a:spcBef>
              <a:defRPr/>
            </a:pPr>
            <a:r>
              <a:rPr lang="en-US" sz="2000" b="1" baseline="30000" dirty="0">
                <a:solidFill>
                  <a:srgbClr val="003300"/>
                </a:solidFill>
              </a:rPr>
              <a:t>13</a:t>
            </a:r>
            <a:r>
              <a:rPr lang="en-US" sz="2000" b="1" dirty="0">
                <a:solidFill>
                  <a:srgbClr val="003300"/>
                </a:solidFill>
              </a:rPr>
              <a:t>C NMR Spectroscopy</a:t>
            </a:r>
          </a:p>
        </p:txBody>
      </p:sp>
      <p:grpSp>
        <p:nvGrpSpPr>
          <p:cNvPr id="2" name="Group 1"/>
          <p:cNvGrpSpPr/>
          <p:nvPr/>
        </p:nvGrpSpPr>
        <p:grpSpPr>
          <a:xfrm>
            <a:off x="304800" y="1333500"/>
            <a:ext cx="8610600" cy="5123178"/>
            <a:chOff x="304800" y="1333500"/>
            <a:chExt cx="8610600" cy="5123178"/>
          </a:xfrm>
        </p:grpSpPr>
        <p:pic>
          <p:nvPicPr>
            <p:cNvPr id="55299" name="Picture 5" descr="21_07"/>
            <p:cNvPicPr>
              <a:picLocks noChangeAspect="1" noChangeArrowheads="1"/>
            </p:cNvPicPr>
            <p:nvPr/>
          </p:nvPicPr>
          <p:blipFill rotWithShape="1">
            <a:blip r:embed="rId3" cstate="print"/>
            <a:srcRect b="8609"/>
            <a:stretch/>
          </p:blipFill>
          <p:spPr bwMode="auto">
            <a:xfrm>
              <a:off x="304800" y="1333500"/>
              <a:ext cx="8610600" cy="2611483"/>
            </a:xfrm>
            <a:prstGeom prst="rect">
              <a:avLst/>
            </a:prstGeom>
            <a:noFill/>
            <a:ln w="9525">
              <a:noFill/>
              <a:miter lim="800000"/>
              <a:headEnd/>
              <a:tailEnd/>
            </a:ln>
          </p:spPr>
        </p:pic>
        <p:pic>
          <p:nvPicPr>
            <p:cNvPr id="55300" name="Picture 6" descr="21_08-01UN"/>
            <p:cNvPicPr>
              <a:picLocks noChangeAspect="1" noChangeArrowheads="1"/>
            </p:cNvPicPr>
            <p:nvPr/>
          </p:nvPicPr>
          <p:blipFill rotWithShape="1">
            <a:blip r:embed="rId4" cstate="print"/>
            <a:srcRect b="11525"/>
            <a:stretch/>
          </p:blipFill>
          <p:spPr bwMode="auto">
            <a:xfrm>
              <a:off x="918130" y="4782455"/>
              <a:ext cx="7383940" cy="167422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304800" y="152400"/>
            <a:ext cx="8610600" cy="4462760"/>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HALIDES</a:t>
            </a:r>
            <a:endParaRPr lang="en-US" sz="2800" dirty="0">
              <a:latin typeface="Arial Black" panose="020B0A04020102020204" pitchFamily="34" charset="0"/>
              <a:cs typeface="Tahoma" pitchFamily="34" charset="0"/>
            </a:endParaRPr>
          </a:p>
          <a:p>
            <a:pPr eaLnBrk="0" hangingPunct="0">
              <a:defRPr/>
            </a:pPr>
            <a:endParaRPr lang="en-US" dirty="0">
              <a:solidFill>
                <a:srgbClr val="0000FF"/>
              </a:solidFill>
            </a:endParaRPr>
          </a:p>
          <a:p>
            <a:pPr algn="just" eaLnBrk="0" hangingPunct="0">
              <a:defRPr/>
            </a:pPr>
            <a:r>
              <a:rPr lang="en-US" dirty="0">
                <a:solidFill>
                  <a:srgbClr val="0000FF"/>
                </a:solidFill>
              </a:rPr>
              <a:t>Acid halides, also called acyl halides are activated derivatives used for the synthesis of other derivatives of carboxylic acids.</a:t>
            </a:r>
          </a:p>
          <a:p>
            <a:pPr eaLnBrk="0" hangingPunct="0">
              <a:defRPr/>
            </a:pPr>
            <a:endParaRPr lang="en-US" dirty="0">
              <a:solidFill>
                <a:schemeClr val="accent2"/>
              </a:solidFill>
            </a:endParaRPr>
          </a:p>
          <a:p>
            <a:pPr marL="285750" indent="-285750" algn="just" eaLnBrk="0" hangingPunct="0">
              <a:buFont typeface="Wingdings" panose="05000000000000000000" pitchFamily="2" charset="2"/>
              <a:buChar char="q"/>
              <a:defRPr/>
            </a:pPr>
            <a:r>
              <a:rPr lang="en-US" sz="2000" b="1" dirty="0">
                <a:solidFill>
                  <a:srgbClr val="460000"/>
                </a:solidFill>
              </a:rPr>
              <a:t>They are named by replacing </a:t>
            </a:r>
            <a:r>
              <a:rPr lang="en-US" sz="2000" b="1" dirty="0">
                <a:solidFill>
                  <a:srgbClr val="006600"/>
                </a:solidFill>
              </a:rPr>
              <a:t>-</a:t>
            </a:r>
            <a:r>
              <a:rPr lang="en-US" sz="2000" b="1" dirty="0" err="1">
                <a:solidFill>
                  <a:srgbClr val="006600"/>
                </a:solidFill>
              </a:rPr>
              <a:t>ic</a:t>
            </a:r>
            <a:r>
              <a:rPr lang="en-US" sz="2000" b="1" dirty="0">
                <a:solidFill>
                  <a:srgbClr val="006600"/>
                </a:solidFill>
              </a:rPr>
              <a:t> acid </a:t>
            </a:r>
            <a:r>
              <a:rPr lang="en-US" sz="2000" b="1" dirty="0">
                <a:solidFill>
                  <a:srgbClr val="460000"/>
                </a:solidFill>
              </a:rPr>
              <a:t>with </a:t>
            </a:r>
            <a:r>
              <a:rPr lang="en-US" sz="2000" b="1" dirty="0">
                <a:solidFill>
                  <a:srgbClr val="006600"/>
                </a:solidFill>
              </a:rPr>
              <a:t>-</a:t>
            </a:r>
            <a:r>
              <a:rPr lang="en-US" sz="2000" b="1" dirty="0" err="1">
                <a:solidFill>
                  <a:srgbClr val="006600"/>
                </a:solidFill>
              </a:rPr>
              <a:t>yl</a:t>
            </a:r>
            <a:r>
              <a:rPr lang="en-US" sz="2000" b="1" dirty="0">
                <a:solidFill>
                  <a:srgbClr val="006600"/>
                </a:solidFill>
              </a:rPr>
              <a:t> halide</a:t>
            </a:r>
            <a:r>
              <a:rPr lang="en-US" sz="2000" b="1" dirty="0" smtClean="0">
                <a:solidFill>
                  <a:srgbClr val="460000"/>
                </a:solidFill>
              </a:rPr>
              <a:t>.</a:t>
            </a:r>
          </a:p>
          <a:p>
            <a:pPr algn="just" eaLnBrk="0" hangingPunct="0">
              <a:defRPr/>
            </a:pPr>
            <a:endParaRPr lang="en-US" b="1" i="1" dirty="0">
              <a:solidFill>
                <a:srgbClr val="003300"/>
              </a:solidFill>
            </a:endParaRPr>
          </a:p>
          <a:p>
            <a:pPr algn="just" eaLnBrk="0" hangingPunct="0">
              <a:defRPr/>
            </a:pPr>
            <a:endParaRPr lang="en-US" b="1" i="1" dirty="0" smtClean="0">
              <a:solidFill>
                <a:srgbClr val="003300"/>
              </a:solidFill>
            </a:endParaRPr>
          </a:p>
          <a:p>
            <a:pPr algn="just" eaLnBrk="0" hangingPunct="0">
              <a:defRPr/>
            </a:pPr>
            <a:endParaRPr lang="en-US" b="1" i="1" dirty="0">
              <a:solidFill>
                <a:srgbClr val="003300"/>
              </a:solidFill>
            </a:endParaRPr>
          </a:p>
          <a:p>
            <a:pPr algn="just" eaLnBrk="0" hangingPunct="0">
              <a:defRPr/>
            </a:pPr>
            <a:endParaRPr lang="en-US" b="1" i="1" dirty="0" smtClean="0">
              <a:solidFill>
                <a:srgbClr val="003300"/>
              </a:solidFill>
            </a:endParaRPr>
          </a:p>
          <a:p>
            <a:pPr algn="just" eaLnBrk="0" hangingPunct="0">
              <a:defRPr/>
            </a:pPr>
            <a:endParaRPr lang="en-US" b="1" i="1" dirty="0">
              <a:solidFill>
                <a:srgbClr val="003300"/>
              </a:solidFill>
            </a:endParaRPr>
          </a:p>
          <a:p>
            <a:pPr algn="just" eaLnBrk="0" hangingPunct="0">
              <a:defRPr/>
            </a:pPr>
            <a:endParaRPr lang="en-US" b="1" i="1" dirty="0" smtClean="0">
              <a:solidFill>
                <a:srgbClr val="003300"/>
              </a:solidFill>
            </a:endParaRPr>
          </a:p>
          <a:p>
            <a:pPr algn="just" eaLnBrk="0" hangingPunct="0">
              <a:defRPr/>
            </a:pPr>
            <a:endParaRPr lang="en-US" b="1" i="1" dirty="0">
              <a:solidFill>
                <a:srgbClr val="003300"/>
              </a:solidFill>
            </a:endParaRPr>
          </a:p>
          <a:p>
            <a:pPr algn="just" eaLnBrk="0" hangingPunct="0">
              <a:defRPr/>
            </a:pPr>
            <a:endParaRPr lang="en-US" dirty="0" smtClean="0">
              <a:solidFill>
                <a:srgbClr val="0000FF"/>
              </a:solidFill>
            </a:endParaRPr>
          </a:p>
          <a:p>
            <a:pPr algn="just" eaLnBrk="0" hangingPunct="0">
              <a:defRPr/>
            </a:pPr>
            <a:r>
              <a:rPr lang="en-US" sz="2000" b="1" dirty="0" smtClean="0">
                <a:solidFill>
                  <a:srgbClr val="0000FF"/>
                </a:solidFill>
              </a:rPr>
              <a:t>Examples: </a:t>
            </a:r>
            <a:r>
              <a:rPr lang="en-US" dirty="0" smtClean="0">
                <a:solidFill>
                  <a:srgbClr val="0000FF"/>
                </a:solidFill>
              </a:rPr>
              <a:t>Name </a:t>
            </a:r>
            <a:r>
              <a:rPr lang="en-US" dirty="0">
                <a:solidFill>
                  <a:srgbClr val="0000FF"/>
                </a:solidFill>
              </a:rPr>
              <a:t>the following </a:t>
            </a:r>
            <a:r>
              <a:rPr lang="en-US" dirty="0" smtClean="0">
                <a:solidFill>
                  <a:srgbClr val="0000FF"/>
                </a:solidFill>
              </a:rPr>
              <a:t>compounds</a:t>
            </a:r>
            <a:endParaRPr lang="en-US" dirty="0">
              <a:solidFill>
                <a:srgbClr val="0000FF"/>
              </a:solidFill>
            </a:endParaRPr>
          </a:p>
        </p:txBody>
      </p:sp>
      <p:grpSp>
        <p:nvGrpSpPr>
          <p:cNvPr id="3" name="Group 2"/>
          <p:cNvGrpSpPr/>
          <p:nvPr/>
        </p:nvGrpSpPr>
        <p:grpSpPr>
          <a:xfrm>
            <a:off x="247650" y="2160587"/>
            <a:ext cx="8667750" cy="4408488"/>
            <a:chOff x="247650" y="2160587"/>
            <a:chExt cx="8667750" cy="4408488"/>
          </a:xfrm>
        </p:grpSpPr>
        <p:graphicFrame>
          <p:nvGraphicFramePr>
            <p:cNvPr id="2" name="Object 1"/>
            <p:cNvGraphicFramePr>
              <a:graphicFrameLocks noChangeAspect="1"/>
            </p:cNvGraphicFramePr>
            <p:nvPr>
              <p:extLst>
                <p:ext uri="{D42A27DB-BD31-4B8C-83A1-F6EECF244321}">
                  <p14:modId xmlns:p14="http://schemas.microsoft.com/office/powerpoint/2010/main" val="559609770"/>
                </p:ext>
              </p:extLst>
            </p:nvPr>
          </p:nvGraphicFramePr>
          <p:xfrm>
            <a:off x="247650" y="2160587"/>
            <a:ext cx="8667750" cy="1725613"/>
          </p:xfrm>
          <a:graphic>
            <a:graphicData uri="http://schemas.openxmlformats.org/presentationml/2006/ole">
              <mc:AlternateContent xmlns:mc="http://schemas.openxmlformats.org/markup-compatibility/2006">
                <mc:Choice xmlns:v="urn:schemas-microsoft-com:vml" Requires="v">
                  <p:oleObj spid="_x0000_s9347" name="CS ChemDraw Drawing" r:id="rId4" imgW="8668188" imgH="1726119" progId="ChemDraw.Document.6.0">
                    <p:embed/>
                  </p:oleObj>
                </mc:Choice>
                <mc:Fallback>
                  <p:oleObj name="CS ChemDraw Drawing" r:id="rId4" imgW="8668188" imgH="1726119" progId="ChemDraw.Document.6.0">
                    <p:embed/>
                    <p:pic>
                      <p:nvPicPr>
                        <p:cNvPr id="0" name=""/>
                        <p:cNvPicPr/>
                        <p:nvPr/>
                      </p:nvPicPr>
                      <p:blipFill>
                        <a:blip r:embed="rId5"/>
                        <a:stretch>
                          <a:fillRect/>
                        </a:stretch>
                      </p:blipFill>
                      <p:spPr>
                        <a:xfrm>
                          <a:off x="247650" y="2160587"/>
                          <a:ext cx="8667750" cy="172561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96525102"/>
                </p:ext>
              </p:extLst>
            </p:nvPr>
          </p:nvGraphicFramePr>
          <p:xfrm>
            <a:off x="762000" y="4648200"/>
            <a:ext cx="7391400" cy="1920875"/>
          </p:xfrm>
          <a:graphic>
            <a:graphicData uri="http://schemas.openxmlformats.org/presentationml/2006/ole">
              <mc:AlternateContent xmlns:mc="http://schemas.openxmlformats.org/markup-compatibility/2006">
                <mc:Choice xmlns:v="urn:schemas-microsoft-com:vml" Requires="v">
                  <p:oleObj spid="_x0000_s9348" name="CS ChemDraw Drawing" r:id="rId6" imgW="7674486" imgH="1994711" progId="ChemDraw.Document.6.0">
                    <p:embed/>
                  </p:oleObj>
                </mc:Choice>
                <mc:Fallback>
                  <p:oleObj name="CS ChemDraw Drawing" r:id="rId6" imgW="7674486" imgH="1994711" progId="ChemDraw.Document.6.0">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4648200"/>
                          <a:ext cx="73914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04800" y="152400"/>
            <a:ext cx="8610600" cy="3077766"/>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a:t>
            </a:r>
            <a:r>
              <a:rPr lang="en-US" sz="2800" b="1" dirty="0" smtClean="0">
                <a:effectLst>
                  <a:outerShdw blurRad="38100" dist="38100" dir="2700000" algn="tl">
                    <a:srgbClr val="C0C0C0"/>
                  </a:outerShdw>
                </a:effectLst>
                <a:latin typeface="Arial Black" panose="020B0A04020102020204" pitchFamily="34" charset="0"/>
                <a:cs typeface="Tahoma" pitchFamily="34" charset="0"/>
              </a:rPr>
              <a:t>HALIDES</a:t>
            </a:r>
            <a:endParaRPr lang="en-US" sz="2800" dirty="0">
              <a:latin typeface="Arial Black" panose="020B0A04020102020204" pitchFamily="34" charset="0"/>
              <a:cs typeface="Tahoma" pitchFamily="34" charset="0"/>
            </a:endParaRPr>
          </a:p>
          <a:p>
            <a:pPr algn="ctr">
              <a:spcBef>
                <a:spcPct val="50000"/>
              </a:spcBef>
              <a:defRPr/>
            </a:pPr>
            <a:endParaRPr lang="en-US" sz="800" dirty="0" smtClean="0">
              <a:solidFill>
                <a:srgbClr val="0000FF"/>
              </a:solidFill>
            </a:endParaRPr>
          </a:p>
          <a:p>
            <a:pPr eaLnBrk="0" hangingPunct="0">
              <a:defRPr/>
            </a:pPr>
            <a:r>
              <a:rPr lang="en-US" sz="2000" b="1" dirty="0">
                <a:solidFill>
                  <a:srgbClr val="003300"/>
                </a:solidFill>
              </a:rPr>
              <a:t>Synthesis of Acid Chlorides</a:t>
            </a:r>
          </a:p>
          <a:p>
            <a:pPr eaLnBrk="0" hangingPunct="0">
              <a:defRPr/>
            </a:pPr>
            <a:endParaRPr lang="en-US" sz="800" b="1" dirty="0">
              <a:solidFill>
                <a:srgbClr val="0000FF"/>
              </a:solidFill>
            </a:endParaRPr>
          </a:p>
          <a:p>
            <a:pPr algn="just">
              <a:defRPr/>
            </a:pPr>
            <a:r>
              <a:rPr lang="en-US" dirty="0">
                <a:solidFill>
                  <a:srgbClr val="0000FF"/>
                </a:solidFill>
              </a:rPr>
              <a:t>The best reagent for converting carboxylic acids to acid chlorides are </a:t>
            </a:r>
            <a:r>
              <a:rPr lang="en-US" dirty="0" err="1">
                <a:solidFill>
                  <a:srgbClr val="0000FF"/>
                </a:solidFill>
              </a:rPr>
              <a:t>thionyl</a:t>
            </a:r>
            <a:r>
              <a:rPr lang="en-US" dirty="0">
                <a:solidFill>
                  <a:srgbClr val="0000FF"/>
                </a:solidFill>
              </a:rPr>
              <a:t> chloride (SOCl</a:t>
            </a:r>
            <a:r>
              <a:rPr lang="en-US" baseline="-25000" dirty="0">
                <a:solidFill>
                  <a:srgbClr val="0000FF"/>
                </a:solidFill>
              </a:rPr>
              <a:t>2</a:t>
            </a:r>
            <a:r>
              <a:rPr lang="en-US" dirty="0">
                <a:solidFill>
                  <a:srgbClr val="0000FF"/>
                </a:solidFill>
              </a:rPr>
              <a:t>) and </a:t>
            </a:r>
            <a:r>
              <a:rPr lang="en-US" dirty="0" err="1">
                <a:solidFill>
                  <a:srgbClr val="0000FF"/>
                </a:solidFill>
              </a:rPr>
              <a:t>oxalyl</a:t>
            </a:r>
            <a:r>
              <a:rPr lang="en-US" dirty="0">
                <a:solidFill>
                  <a:srgbClr val="0000FF"/>
                </a:solidFill>
              </a:rPr>
              <a:t> chloride (</a:t>
            </a:r>
            <a:r>
              <a:rPr lang="en-US" dirty="0" err="1">
                <a:solidFill>
                  <a:srgbClr val="0000FF"/>
                </a:solidFill>
              </a:rPr>
              <a:t>COCl</a:t>
            </a:r>
            <a:r>
              <a:rPr lang="en-US" dirty="0">
                <a:solidFill>
                  <a:srgbClr val="0000FF"/>
                </a:solidFill>
              </a:rPr>
              <a:t>)</a:t>
            </a:r>
            <a:r>
              <a:rPr lang="en-US" baseline="-25000" dirty="0">
                <a:solidFill>
                  <a:srgbClr val="0000FF"/>
                </a:solidFill>
              </a:rPr>
              <a:t>2</a:t>
            </a:r>
            <a:r>
              <a:rPr lang="en-US" dirty="0">
                <a:solidFill>
                  <a:srgbClr val="0000FF"/>
                </a:solidFill>
              </a:rPr>
              <a:t> because they form gaseous by-products that do not contaminate the product</a:t>
            </a:r>
            <a:r>
              <a:rPr lang="en-US" dirty="0" smtClean="0">
                <a:solidFill>
                  <a:srgbClr val="0000FF"/>
                </a:solidFill>
              </a:rPr>
              <a:t>.</a:t>
            </a:r>
          </a:p>
          <a:p>
            <a:pPr algn="just">
              <a:defRPr/>
            </a:pPr>
            <a:endParaRPr lang="en-US" dirty="0">
              <a:solidFill>
                <a:schemeClr val="accent2"/>
              </a:solidFill>
            </a:endParaRPr>
          </a:p>
          <a:p>
            <a:pPr marL="285750" indent="-285750" algn="just">
              <a:buFont typeface="Wingdings" panose="05000000000000000000" pitchFamily="2" charset="2"/>
              <a:buChar char="q"/>
              <a:defRPr/>
            </a:pPr>
            <a:r>
              <a:rPr lang="en-US" b="1" dirty="0" err="1">
                <a:solidFill>
                  <a:srgbClr val="460000"/>
                </a:solidFill>
              </a:rPr>
              <a:t>Thionyl</a:t>
            </a:r>
            <a:r>
              <a:rPr lang="en-US" b="1" dirty="0">
                <a:solidFill>
                  <a:srgbClr val="460000"/>
                </a:solidFill>
              </a:rPr>
              <a:t> chloride reaction produces SO</a:t>
            </a:r>
            <a:r>
              <a:rPr lang="en-US" b="1" baseline="-25000" dirty="0">
                <a:solidFill>
                  <a:srgbClr val="460000"/>
                </a:solidFill>
              </a:rPr>
              <a:t>2</a:t>
            </a:r>
            <a:r>
              <a:rPr lang="en-US" b="1" dirty="0">
                <a:solidFill>
                  <a:srgbClr val="460000"/>
                </a:solidFill>
              </a:rPr>
              <a:t> while the </a:t>
            </a:r>
            <a:r>
              <a:rPr lang="en-US" b="1" dirty="0" err="1">
                <a:solidFill>
                  <a:srgbClr val="460000"/>
                </a:solidFill>
              </a:rPr>
              <a:t>oxalyl</a:t>
            </a:r>
            <a:r>
              <a:rPr lang="en-US" b="1" dirty="0">
                <a:solidFill>
                  <a:srgbClr val="460000"/>
                </a:solidFill>
              </a:rPr>
              <a:t> chloride reaction produces </a:t>
            </a:r>
            <a:r>
              <a:rPr lang="en-US" b="1" dirty="0" err="1">
                <a:solidFill>
                  <a:srgbClr val="460000"/>
                </a:solidFill>
              </a:rPr>
              <a:t>HCl</a:t>
            </a:r>
            <a:r>
              <a:rPr lang="en-US" b="1" dirty="0">
                <a:solidFill>
                  <a:srgbClr val="460000"/>
                </a:solidFill>
              </a:rPr>
              <a:t>, CO, and CO</a:t>
            </a:r>
            <a:r>
              <a:rPr lang="en-US" b="1" baseline="-25000" dirty="0">
                <a:solidFill>
                  <a:srgbClr val="460000"/>
                </a:solidFill>
              </a:rPr>
              <a:t>2</a:t>
            </a:r>
            <a:r>
              <a:rPr lang="en-US" b="1" dirty="0">
                <a:solidFill>
                  <a:srgbClr val="460000"/>
                </a:solidFill>
              </a:rPr>
              <a:t> (all gaseous).</a:t>
            </a:r>
          </a:p>
          <a:p>
            <a:pPr algn="just" eaLnBrk="0" hangingPunct="0">
              <a:defRPr/>
            </a:pPr>
            <a:endParaRPr lang="en-US" dirty="0">
              <a:solidFill>
                <a:srgbClr val="0000FF"/>
              </a:solidFill>
            </a:endParaRPr>
          </a:p>
        </p:txBody>
      </p:sp>
      <p:grpSp>
        <p:nvGrpSpPr>
          <p:cNvPr id="2" name="Group 1"/>
          <p:cNvGrpSpPr/>
          <p:nvPr/>
        </p:nvGrpSpPr>
        <p:grpSpPr>
          <a:xfrm>
            <a:off x="304800" y="2895600"/>
            <a:ext cx="8534400" cy="3733800"/>
            <a:chOff x="228600" y="2895600"/>
            <a:chExt cx="8534400" cy="3733800"/>
          </a:xfrm>
        </p:grpSpPr>
        <p:pic>
          <p:nvPicPr>
            <p:cNvPr id="5" name="Picture 11" descr="20_07-39UN"/>
            <p:cNvPicPr>
              <a:picLocks noChangeAspect="1" noChangeArrowheads="1"/>
            </p:cNvPicPr>
            <p:nvPr/>
          </p:nvPicPr>
          <p:blipFill rotWithShape="1">
            <a:blip r:embed="rId3" cstate="print"/>
            <a:srcRect l="16150" r="34250" b="77972"/>
            <a:stretch/>
          </p:blipFill>
          <p:spPr bwMode="auto">
            <a:xfrm>
              <a:off x="752097" y="2895600"/>
              <a:ext cx="7782303" cy="1600200"/>
            </a:xfrm>
            <a:prstGeom prst="rect">
              <a:avLst/>
            </a:prstGeom>
            <a:noFill/>
            <a:ln w="9525">
              <a:noFill/>
              <a:miter lim="800000"/>
              <a:headEnd/>
              <a:tailEnd/>
            </a:ln>
          </p:spPr>
        </p:pic>
        <p:graphicFrame>
          <p:nvGraphicFramePr>
            <p:cNvPr id="6" name="Object 5"/>
            <p:cNvGraphicFramePr>
              <a:graphicFrameLocks noChangeAspect="1"/>
            </p:cNvGraphicFramePr>
            <p:nvPr>
              <p:extLst>
                <p:ext uri="{D42A27DB-BD31-4B8C-83A1-F6EECF244321}">
                  <p14:modId xmlns:p14="http://schemas.microsoft.com/office/powerpoint/2010/main" val="1174952150"/>
                </p:ext>
              </p:extLst>
            </p:nvPr>
          </p:nvGraphicFramePr>
          <p:xfrm>
            <a:off x="3984624" y="4629150"/>
            <a:ext cx="4778376" cy="2000250"/>
          </p:xfrm>
          <a:graphic>
            <a:graphicData uri="http://schemas.openxmlformats.org/presentationml/2006/ole">
              <mc:AlternateContent xmlns:mc="http://schemas.openxmlformats.org/markup-compatibility/2006">
                <mc:Choice xmlns:v="urn:schemas-microsoft-com:vml" Requires="v">
                  <p:oleObj spid="_x0000_s259113" name="CS ChemDraw Drawing" r:id="rId4" imgW="4778886" imgH="2000655" progId="ChemDraw.Document.6.0">
                    <p:embed/>
                  </p:oleObj>
                </mc:Choice>
                <mc:Fallback>
                  <p:oleObj name="CS ChemDraw Drawing" r:id="rId4" imgW="4778886" imgH="2000655" progId="ChemDraw.Document.6.0">
                    <p:embed/>
                    <p:pic>
                      <p:nvPicPr>
                        <p:cNvPr id="0" name=""/>
                        <p:cNvPicPr/>
                        <p:nvPr/>
                      </p:nvPicPr>
                      <p:blipFill>
                        <a:blip r:embed="rId5"/>
                        <a:stretch>
                          <a:fillRect/>
                        </a:stretch>
                      </p:blipFill>
                      <p:spPr>
                        <a:xfrm>
                          <a:off x="3984624" y="4629150"/>
                          <a:ext cx="4778376" cy="2000250"/>
                        </a:xfrm>
                        <a:prstGeom prst="rect">
                          <a:avLst/>
                        </a:prstGeom>
                      </p:spPr>
                    </p:pic>
                  </p:oleObj>
                </mc:Fallback>
              </mc:AlternateContent>
            </a:graphicData>
          </a:graphic>
        </p:graphicFrame>
        <p:sp>
          <p:nvSpPr>
            <p:cNvPr id="7" name="Rectangle 6"/>
            <p:cNvSpPr/>
            <p:nvPr/>
          </p:nvSpPr>
          <p:spPr>
            <a:xfrm>
              <a:off x="228600" y="5477470"/>
              <a:ext cx="3581400" cy="923330"/>
            </a:xfrm>
            <a:prstGeom prst="rect">
              <a:avLst/>
            </a:prstGeom>
          </p:spPr>
          <p:txBody>
            <a:bodyPr wrap="square">
              <a:spAutoFit/>
            </a:bodyPr>
            <a:lstStyle/>
            <a:p>
              <a:pPr algn="just">
                <a:defRPr/>
              </a:pPr>
              <a:r>
                <a:rPr lang="en-US" dirty="0">
                  <a:solidFill>
                    <a:srgbClr val="0000FF"/>
                  </a:solidFill>
                </a:rPr>
                <a:t>The best reagent for converting carboxylic acids to acid bromides is phosphorus </a:t>
              </a:r>
              <a:r>
                <a:rPr lang="en-US" dirty="0" err="1">
                  <a:solidFill>
                    <a:srgbClr val="0000FF"/>
                  </a:solidFill>
                </a:rPr>
                <a:t>tribromide</a:t>
              </a:r>
              <a:r>
                <a:rPr lang="en-US" dirty="0">
                  <a:solidFill>
                    <a:srgbClr val="0000FF"/>
                  </a:solidFill>
                </a:rPr>
                <a:t> (PBr</a:t>
              </a:r>
              <a:r>
                <a:rPr lang="en-US" baseline="-25000" dirty="0">
                  <a:solidFill>
                    <a:srgbClr val="0000FF"/>
                  </a:solidFill>
                </a:rPr>
                <a:t>3</a:t>
              </a:r>
              <a:r>
                <a:rPr lang="en-US" dirty="0">
                  <a:solidFill>
                    <a:srgbClr val="0000FF"/>
                  </a:solidFill>
                </a:rPr>
                <a:t>)</a:t>
              </a:r>
            </a:p>
          </p:txBody>
        </p:sp>
        <p:sp>
          <p:nvSpPr>
            <p:cNvPr id="8" name="Rectangle 7"/>
            <p:cNvSpPr/>
            <p:nvPr/>
          </p:nvSpPr>
          <p:spPr>
            <a:xfrm>
              <a:off x="304800" y="4857690"/>
              <a:ext cx="2913426" cy="400110"/>
            </a:xfrm>
            <a:prstGeom prst="rect">
              <a:avLst/>
            </a:prstGeom>
          </p:spPr>
          <p:txBody>
            <a:bodyPr wrap="none">
              <a:spAutoFit/>
            </a:bodyPr>
            <a:lstStyle/>
            <a:p>
              <a:pPr algn="just">
                <a:defRPr/>
              </a:pPr>
              <a:r>
                <a:rPr lang="en-US" sz="2000" b="1" dirty="0">
                  <a:solidFill>
                    <a:srgbClr val="003300"/>
                  </a:solidFill>
                </a:rPr>
                <a:t>Synthesis of acid bromide</a:t>
              </a:r>
            </a:p>
          </p:txBody>
        </p:sp>
      </p:grpSp>
    </p:spTree>
    <p:extLst>
      <p:ext uri="{BB962C8B-B14F-4D97-AF65-F5344CB8AC3E}">
        <p14:creationId xmlns:p14="http://schemas.microsoft.com/office/powerpoint/2010/main" val="1583508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304800" y="152400"/>
            <a:ext cx="8610600" cy="4208844"/>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HALIDES</a:t>
            </a:r>
            <a:endParaRPr lang="en-US" sz="2800" dirty="0">
              <a:latin typeface="Arial Black" panose="020B0A04020102020204" pitchFamily="34" charset="0"/>
              <a:cs typeface="Tahoma" pitchFamily="34" charset="0"/>
            </a:endParaRPr>
          </a:p>
          <a:p>
            <a:pPr algn="ctr">
              <a:spcBef>
                <a:spcPct val="50000"/>
              </a:spcBef>
              <a:defRPr/>
            </a:pPr>
            <a:endParaRPr lang="en-US" sz="900" b="1" dirty="0">
              <a:solidFill>
                <a:srgbClr val="003300"/>
              </a:solidFill>
              <a:effectLst>
                <a:outerShdw blurRad="38100" dist="38100" dir="2700000" algn="tl">
                  <a:srgbClr val="C0C0C0"/>
                </a:outerShdw>
              </a:effectLst>
            </a:endParaRPr>
          </a:p>
          <a:p>
            <a:pPr>
              <a:spcBef>
                <a:spcPct val="50000"/>
              </a:spcBef>
              <a:defRPr/>
            </a:pPr>
            <a:r>
              <a:rPr lang="en-US" sz="2000" b="1" dirty="0" smtClean="0">
                <a:solidFill>
                  <a:srgbClr val="003300"/>
                </a:solidFill>
              </a:rPr>
              <a:t>Conversion of  Acid </a:t>
            </a:r>
            <a:r>
              <a:rPr lang="en-US" sz="2000" b="1" dirty="0">
                <a:solidFill>
                  <a:srgbClr val="003300"/>
                </a:solidFill>
              </a:rPr>
              <a:t>Chloride to Anhydride</a:t>
            </a:r>
          </a:p>
          <a:p>
            <a:pPr>
              <a:spcBef>
                <a:spcPct val="50000"/>
              </a:spcBef>
              <a:defRPr/>
            </a:pPr>
            <a:endParaRPr lang="en-US" sz="800" b="1" dirty="0">
              <a:solidFill>
                <a:srgbClr val="003300"/>
              </a:solidFill>
            </a:endParaRPr>
          </a:p>
          <a:p>
            <a:pPr>
              <a:defRPr/>
            </a:pPr>
            <a:endParaRPr lang="en-US" dirty="0">
              <a:solidFill>
                <a:srgbClr val="003300"/>
              </a:solidFill>
            </a:endParaRPr>
          </a:p>
          <a:p>
            <a:pPr>
              <a:defRPr/>
            </a:pPr>
            <a:endParaRPr lang="en-US" dirty="0">
              <a:solidFill>
                <a:srgbClr val="003300"/>
              </a:solidFill>
            </a:endParaRPr>
          </a:p>
          <a:p>
            <a:pPr>
              <a:defRPr/>
            </a:pPr>
            <a:endParaRPr lang="en-US" dirty="0">
              <a:solidFill>
                <a:srgbClr val="003300"/>
              </a:solidFill>
            </a:endParaRPr>
          </a:p>
          <a:p>
            <a:pPr>
              <a:defRPr/>
            </a:pPr>
            <a:endParaRPr lang="en-US" dirty="0">
              <a:solidFill>
                <a:srgbClr val="003300"/>
              </a:solidFill>
            </a:endParaRPr>
          </a:p>
          <a:p>
            <a:pPr>
              <a:defRPr/>
            </a:pPr>
            <a:endParaRPr lang="en-US" dirty="0">
              <a:solidFill>
                <a:srgbClr val="003300"/>
              </a:solidFill>
            </a:endParaRPr>
          </a:p>
          <a:p>
            <a:pPr>
              <a:defRPr/>
            </a:pPr>
            <a:endParaRPr lang="en-US" dirty="0">
              <a:solidFill>
                <a:srgbClr val="003300"/>
              </a:solidFill>
            </a:endParaRPr>
          </a:p>
          <a:p>
            <a:pPr>
              <a:defRPr/>
            </a:pPr>
            <a:endParaRPr lang="en-US" dirty="0">
              <a:solidFill>
                <a:srgbClr val="003300"/>
              </a:solidFill>
            </a:endParaRPr>
          </a:p>
          <a:p>
            <a:pPr>
              <a:defRPr/>
            </a:pPr>
            <a:endParaRPr lang="en-US" dirty="0">
              <a:solidFill>
                <a:srgbClr val="003300"/>
              </a:solidFill>
            </a:endParaRPr>
          </a:p>
          <a:p>
            <a:pPr>
              <a:defRPr/>
            </a:pPr>
            <a:endParaRPr lang="en-US" sz="1000" b="1" dirty="0" smtClean="0">
              <a:solidFill>
                <a:srgbClr val="003300"/>
              </a:solidFill>
            </a:endParaRPr>
          </a:p>
          <a:p>
            <a:pPr>
              <a:defRPr/>
            </a:pPr>
            <a:endParaRPr lang="en-US" sz="1000" b="1" dirty="0">
              <a:solidFill>
                <a:srgbClr val="003300"/>
              </a:solidFill>
            </a:endParaRPr>
          </a:p>
          <a:p>
            <a:pPr>
              <a:defRPr/>
            </a:pPr>
            <a:r>
              <a:rPr lang="en-US" sz="2000" b="1" dirty="0">
                <a:solidFill>
                  <a:srgbClr val="003300"/>
                </a:solidFill>
              </a:rPr>
              <a:t>Conversion of </a:t>
            </a:r>
            <a:r>
              <a:rPr lang="en-US" sz="2000" b="1" dirty="0" smtClean="0">
                <a:solidFill>
                  <a:srgbClr val="003300"/>
                </a:solidFill>
              </a:rPr>
              <a:t>Acid </a:t>
            </a:r>
            <a:r>
              <a:rPr lang="en-US" sz="2000" b="1" dirty="0">
                <a:solidFill>
                  <a:srgbClr val="003300"/>
                </a:solidFill>
              </a:rPr>
              <a:t>Chloride to Ester</a:t>
            </a:r>
          </a:p>
        </p:txBody>
      </p:sp>
      <p:grpSp>
        <p:nvGrpSpPr>
          <p:cNvPr id="2" name="Group 1"/>
          <p:cNvGrpSpPr/>
          <p:nvPr/>
        </p:nvGrpSpPr>
        <p:grpSpPr>
          <a:xfrm>
            <a:off x="152400" y="1447800"/>
            <a:ext cx="8839200" cy="5181600"/>
            <a:chOff x="152400" y="1371600"/>
            <a:chExt cx="8839200" cy="5181600"/>
          </a:xfrm>
        </p:grpSpPr>
        <p:pic>
          <p:nvPicPr>
            <p:cNvPr id="59396" name="Picture 11" descr="21_09-03UN"/>
            <p:cNvPicPr>
              <a:picLocks noChangeAspect="1" noChangeArrowheads="1"/>
            </p:cNvPicPr>
            <p:nvPr/>
          </p:nvPicPr>
          <p:blipFill rotWithShape="1">
            <a:blip r:embed="rId3" cstate="print"/>
            <a:srcRect b="12339"/>
            <a:stretch/>
          </p:blipFill>
          <p:spPr bwMode="auto">
            <a:xfrm>
              <a:off x="152400" y="4476206"/>
              <a:ext cx="8839200" cy="2076994"/>
            </a:xfrm>
            <a:prstGeom prst="rect">
              <a:avLst/>
            </a:prstGeom>
            <a:noFill/>
            <a:ln w="9525">
              <a:noFill/>
              <a:miter lim="800000"/>
              <a:headEnd/>
              <a:tailEnd/>
            </a:ln>
          </p:spPr>
        </p:pic>
        <p:pic>
          <p:nvPicPr>
            <p:cNvPr id="6" name="Picture 2"/>
            <p:cNvPicPr>
              <a:picLocks noChangeAspect="1" noChangeArrowheads="1"/>
            </p:cNvPicPr>
            <p:nvPr/>
          </p:nvPicPr>
          <p:blipFill>
            <a:blip r:embed="rId4"/>
            <a:stretch>
              <a:fillRect/>
            </a:stretch>
          </p:blipFill>
          <p:spPr bwMode="auto">
            <a:xfrm>
              <a:off x="228600" y="1371600"/>
              <a:ext cx="8686800" cy="2405244"/>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Text Box 4"/>
          <p:cNvSpPr txBox="1">
            <a:spLocks noChangeArrowheads="1"/>
          </p:cNvSpPr>
          <p:nvPr/>
        </p:nvSpPr>
        <p:spPr bwMode="auto">
          <a:xfrm>
            <a:off x="304800" y="152400"/>
            <a:ext cx="8610600" cy="2077492"/>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a:t>
            </a:r>
            <a:r>
              <a:rPr lang="en-US" sz="2800" b="1" dirty="0" smtClean="0">
                <a:effectLst>
                  <a:outerShdw blurRad="38100" dist="38100" dir="2700000" algn="tl">
                    <a:srgbClr val="C0C0C0"/>
                  </a:outerShdw>
                </a:effectLst>
                <a:latin typeface="Arial Black" panose="020B0A04020102020204" pitchFamily="34" charset="0"/>
                <a:cs typeface="Tahoma" pitchFamily="34" charset="0"/>
              </a:rPr>
              <a:t>HALIDES</a:t>
            </a:r>
            <a:endParaRPr lang="en-US" sz="2800" dirty="0">
              <a:latin typeface="Arial Black" panose="020B0A04020102020204" pitchFamily="34" charset="0"/>
              <a:cs typeface="Tahoma" pitchFamily="34" charset="0"/>
            </a:endParaRPr>
          </a:p>
          <a:p>
            <a:pPr algn="ctr">
              <a:spcBef>
                <a:spcPct val="50000"/>
              </a:spcBef>
              <a:defRPr/>
            </a:pPr>
            <a:endParaRPr lang="en-US" sz="1000" b="1" dirty="0">
              <a:solidFill>
                <a:srgbClr val="003300"/>
              </a:solidFill>
              <a:effectLst>
                <a:outerShdw blurRad="38100" dist="38100" dir="2700000" algn="tl">
                  <a:srgbClr val="C0C0C0"/>
                </a:outerShdw>
              </a:effectLst>
            </a:endParaRPr>
          </a:p>
          <a:p>
            <a:pPr algn="just">
              <a:defRPr/>
            </a:pPr>
            <a:r>
              <a:rPr lang="en-US" sz="2000" b="1" dirty="0">
                <a:solidFill>
                  <a:srgbClr val="003300"/>
                </a:solidFill>
              </a:rPr>
              <a:t>Conversion of </a:t>
            </a:r>
            <a:r>
              <a:rPr lang="en-US" sz="2000" b="1" dirty="0" smtClean="0">
                <a:solidFill>
                  <a:srgbClr val="003300"/>
                </a:solidFill>
              </a:rPr>
              <a:t>Acid </a:t>
            </a:r>
            <a:r>
              <a:rPr lang="en-US" sz="2000" b="1" dirty="0">
                <a:solidFill>
                  <a:srgbClr val="003300"/>
                </a:solidFill>
              </a:rPr>
              <a:t>Chloride to Amide</a:t>
            </a:r>
          </a:p>
          <a:p>
            <a:pPr algn="just">
              <a:defRPr/>
            </a:pPr>
            <a:endParaRPr lang="en-US" sz="1200" b="1" dirty="0">
              <a:solidFill>
                <a:srgbClr val="0000FF"/>
              </a:solidFill>
            </a:endParaRPr>
          </a:p>
          <a:p>
            <a:pPr marL="285750" indent="-285750" algn="just">
              <a:buFont typeface="Wingdings" panose="05000000000000000000" pitchFamily="2" charset="2"/>
              <a:buChar char="q"/>
              <a:defRPr/>
            </a:pPr>
            <a:r>
              <a:rPr lang="en-US" b="1" dirty="0">
                <a:solidFill>
                  <a:srgbClr val="460000"/>
                </a:solidFill>
              </a:rPr>
              <a:t>Ammonia yields a primary</a:t>
            </a:r>
            <a:r>
              <a:rPr lang="en-US" b="1" dirty="0">
                <a:solidFill>
                  <a:srgbClr val="460000"/>
                </a:solidFill>
                <a:sym typeface="Symbol" pitchFamily="18" charset="2"/>
              </a:rPr>
              <a:t> </a:t>
            </a:r>
            <a:r>
              <a:rPr lang="en-US" b="1" dirty="0" smtClean="0">
                <a:solidFill>
                  <a:srgbClr val="460000"/>
                </a:solidFill>
                <a:sym typeface="Symbol" pitchFamily="18" charset="2"/>
              </a:rPr>
              <a:t>amide</a:t>
            </a:r>
          </a:p>
          <a:p>
            <a:pPr marL="285750" indent="-285750" algn="just">
              <a:buFont typeface="Wingdings" panose="05000000000000000000" pitchFamily="2" charset="2"/>
              <a:buChar char="q"/>
              <a:defRPr/>
            </a:pPr>
            <a:r>
              <a:rPr lang="en-US" b="1" dirty="0" smtClean="0">
                <a:solidFill>
                  <a:srgbClr val="460000"/>
                </a:solidFill>
                <a:sym typeface="Symbol" pitchFamily="18" charset="2"/>
              </a:rPr>
              <a:t>A </a:t>
            </a:r>
            <a:r>
              <a:rPr lang="en-US" b="1" dirty="0">
                <a:solidFill>
                  <a:srgbClr val="460000"/>
                </a:solidFill>
                <a:sym typeface="Symbol" pitchFamily="18" charset="2"/>
              </a:rPr>
              <a:t>primary amine yields a secondary amide</a:t>
            </a:r>
          </a:p>
          <a:p>
            <a:pPr marL="285750" indent="-285750" algn="just">
              <a:buFont typeface="Wingdings" panose="05000000000000000000" pitchFamily="2" charset="2"/>
              <a:buChar char="q"/>
              <a:defRPr/>
            </a:pPr>
            <a:r>
              <a:rPr lang="en-US" b="1" dirty="0">
                <a:solidFill>
                  <a:srgbClr val="460000"/>
                </a:solidFill>
                <a:sym typeface="Symbol" pitchFamily="18" charset="2"/>
              </a:rPr>
              <a:t>A secondary amine yields a tertiary amide</a:t>
            </a:r>
            <a:endParaRPr lang="en-US" b="1" dirty="0">
              <a:solidFill>
                <a:srgbClr val="460000"/>
              </a:solidFill>
            </a:endParaRPr>
          </a:p>
        </p:txBody>
      </p:sp>
      <p:grpSp>
        <p:nvGrpSpPr>
          <p:cNvPr id="3" name="Group 2"/>
          <p:cNvGrpSpPr/>
          <p:nvPr/>
        </p:nvGrpSpPr>
        <p:grpSpPr>
          <a:xfrm>
            <a:off x="228600" y="2590800"/>
            <a:ext cx="8712376" cy="4008120"/>
            <a:chOff x="228600" y="2590800"/>
            <a:chExt cx="8712376" cy="4008120"/>
          </a:xfrm>
        </p:grpSpPr>
        <p:pic>
          <p:nvPicPr>
            <p:cNvPr id="60419" name="Picture 6" descr="21_09-04UN"/>
            <p:cNvPicPr>
              <a:picLocks noChangeAspect="1" noChangeArrowheads="1"/>
            </p:cNvPicPr>
            <p:nvPr/>
          </p:nvPicPr>
          <p:blipFill rotWithShape="1">
            <a:blip r:embed="rId3" cstate="print"/>
            <a:srcRect b="10862"/>
            <a:stretch/>
          </p:blipFill>
          <p:spPr bwMode="auto">
            <a:xfrm>
              <a:off x="228600" y="2590800"/>
              <a:ext cx="8712376" cy="1895484"/>
            </a:xfrm>
            <a:prstGeom prst="rect">
              <a:avLst/>
            </a:prstGeom>
            <a:noFill/>
            <a:ln w="9525">
              <a:noFill/>
              <a:miter lim="800000"/>
              <a:headEnd/>
              <a:tailEnd/>
            </a:ln>
          </p:spPr>
        </p:pic>
        <p:pic>
          <p:nvPicPr>
            <p:cNvPr id="7" name="Picture 4"/>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1524000" y="4495800"/>
              <a:ext cx="5334000" cy="210312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304800" y="152400"/>
            <a:ext cx="8534400" cy="1384995"/>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HALIDES</a:t>
            </a:r>
            <a:endParaRPr lang="en-US" sz="2800" dirty="0">
              <a:latin typeface="Arial Black" panose="020B0A04020102020204" pitchFamily="34" charset="0"/>
              <a:cs typeface="Tahoma" pitchFamily="34" charset="0"/>
            </a:endParaRPr>
          </a:p>
          <a:p>
            <a:pPr eaLnBrk="0" hangingPunct="0">
              <a:defRPr/>
            </a:pPr>
            <a:endParaRPr lang="en-US" altLang="en-US" sz="1800" b="1" dirty="0">
              <a:solidFill>
                <a:srgbClr val="003300"/>
              </a:solidFill>
            </a:endParaRPr>
          </a:p>
          <a:p>
            <a:pPr eaLnBrk="0" hangingPunct="0">
              <a:defRPr/>
            </a:pPr>
            <a:r>
              <a:rPr lang="en-US" altLang="en-US" sz="2000" b="1" dirty="0">
                <a:solidFill>
                  <a:srgbClr val="003300"/>
                </a:solidFill>
              </a:rPr>
              <a:t>Acid Chloride Reactions (1)</a:t>
            </a:r>
          </a:p>
          <a:p>
            <a:pPr eaLnBrk="0" hangingPunct="0">
              <a:defRPr/>
            </a:pPr>
            <a:endParaRPr lang="en-US" dirty="0">
              <a:solidFill>
                <a:schemeClr val="accent2"/>
              </a:solidFill>
            </a:endParaRPr>
          </a:p>
        </p:txBody>
      </p:sp>
      <p:grpSp>
        <p:nvGrpSpPr>
          <p:cNvPr id="2" name="Group 9"/>
          <p:cNvGrpSpPr>
            <a:grpSpLocks/>
          </p:cNvGrpSpPr>
          <p:nvPr/>
        </p:nvGrpSpPr>
        <p:grpSpPr bwMode="auto">
          <a:xfrm>
            <a:off x="228600" y="1368425"/>
            <a:ext cx="8740947" cy="4746625"/>
            <a:chOff x="240" y="814"/>
            <a:chExt cx="5650" cy="2990"/>
          </a:xfrm>
        </p:grpSpPr>
        <p:pic>
          <p:nvPicPr>
            <p:cNvPr id="61444" name="Picture 4" descr="21_10-41UNRev1"/>
            <p:cNvPicPr>
              <a:picLocks noChangeAspect="1" noChangeArrowheads="1"/>
            </p:cNvPicPr>
            <p:nvPr/>
          </p:nvPicPr>
          <p:blipFill rotWithShape="1">
            <a:blip r:embed="rId3" cstate="print"/>
            <a:srcRect b="8450"/>
            <a:stretch/>
          </p:blipFill>
          <p:spPr bwMode="auto">
            <a:xfrm>
              <a:off x="240" y="814"/>
              <a:ext cx="4272" cy="2990"/>
            </a:xfrm>
            <a:prstGeom prst="rect">
              <a:avLst/>
            </a:prstGeom>
            <a:noFill/>
            <a:ln w="9525">
              <a:noFill/>
              <a:miter lim="800000"/>
              <a:headEnd/>
              <a:tailEnd/>
            </a:ln>
          </p:spPr>
        </p:pic>
        <p:sp>
          <p:nvSpPr>
            <p:cNvPr id="61445" name="Text Box 5"/>
            <p:cNvSpPr txBox="1">
              <a:spLocks noChangeArrowheads="1"/>
            </p:cNvSpPr>
            <p:nvPr/>
          </p:nvSpPr>
          <p:spPr bwMode="auto">
            <a:xfrm>
              <a:off x="3936" y="1089"/>
              <a:ext cx="459" cy="291"/>
            </a:xfrm>
            <a:prstGeom prst="rect">
              <a:avLst/>
            </a:prstGeom>
            <a:noFill/>
            <a:ln w="9525">
              <a:noFill/>
              <a:miter lim="800000"/>
              <a:headEnd/>
              <a:tailEnd/>
            </a:ln>
          </p:spPr>
          <p:txBody>
            <a:bodyPr wrap="none">
              <a:spAutoFit/>
            </a:bodyPr>
            <a:lstStyle/>
            <a:p>
              <a:pPr eaLnBrk="0" hangingPunct="0"/>
              <a:r>
                <a:rPr lang="en-US" sz="2400" b="1" i="1" dirty="0">
                  <a:solidFill>
                    <a:srgbClr val="460000"/>
                  </a:solidFill>
                </a:rPr>
                <a:t>acid</a:t>
              </a:r>
            </a:p>
          </p:txBody>
        </p:sp>
        <p:sp>
          <p:nvSpPr>
            <p:cNvPr id="61446" name="Text Box 6"/>
            <p:cNvSpPr txBox="1">
              <a:spLocks noChangeArrowheads="1"/>
            </p:cNvSpPr>
            <p:nvPr/>
          </p:nvSpPr>
          <p:spPr bwMode="auto">
            <a:xfrm>
              <a:off x="4080" y="1857"/>
              <a:ext cx="529" cy="291"/>
            </a:xfrm>
            <a:prstGeom prst="rect">
              <a:avLst/>
            </a:prstGeom>
            <a:noFill/>
            <a:ln w="9525">
              <a:noFill/>
              <a:miter lim="800000"/>
              <a:headEnd/>
              <a:tailEnd/>
            </a:ln>
          </p:spPr>
          <p:txBody>
            <a:bodyPr wrap="none">
              <a:spAutoFit/>
            </a:bodyPr>
            <a:lstStyle/>
            <a:p>
              <a:pPr eaLnBrk="0" hangingPunct="0"/>
              <a:r>
                <a:rPr lang="en-US" sz="2400" b="1" i="1" dirty="0">
                  <a:solidFill>
                    <a:srgbClr val="460000"/>
                  </a:solidFill>
                </a:rPr>
                <a:t>ester</a:t>
              </a:r>
            </a:p>
          </p:txBody>
        </p:sp>
        <p:sp>
          <p:nvSpPr>
            <p:cNvPr id="61447" name="Text Box 7"/>
            <p:cNvSpPr txBox="1">
              <a:spLocks noChangeArrowheads="1"/>
            </p:cNvSpPr>
            <p:nvPr/>
          </p:nvSpPr>
          <p:spPr bwMode="auto">
            <a:xfrm>
              <a:off x="4176" y="2688"/>
              <a:ext cx="634" cy="291"/>
            </a:xfrm>
            <a:prstGeom prst="rect">
              <a:avLst/>
            </a:prstGeom>
            <a:noFill/>
            <a:ln w="9525">
              <a:noFill/>
              <a:miter lim="800000"/>
              <a:headEnd/>
              <a:tailEnd/>
            </a:ln>
          </p:spPr>
          <p:txBody>
            <a:bodyPr wrap="none">
              <a:spAutoFit/>
            </a:bodyPr>
            <a:lstStyle/>
            <a:p>
              <a:pPr eaLnBrk="0" hangingPunct="0"/>
              <a:r>
                <a:rPr lang="en-US" sz="2400" b="1" i="1" dirty="0">
                  <a:solidFill>
                    <a:srgbClr val="460000"/>
                  </a:solidFill>
                </a:rPr>
                <a:t>amide</a:t>
              </a:r>
            </a:p>
          </p:txBody>
        </p:sp>
        <p:sp>
          <p:nvSpPr>
            <p:cNvPr id="61448" name="Text Box 8"/>
            <p:cNvSpPr txBox="1">
              <a:spLocks noChangeArrowheads="1"/>
            </p:cNvSpPr>
            <p:nvPr/>
          </p:nvSpPr>
          <p:spPr bwMode="auto">
            <a:xfrm>
              <a:off x="4512" y="3513"/>
              <a:ext cx="1378" cy="291"/>
            </a:xfrm>
            <a:prstGeom prst="rect">
              <a:avLst/>
            </a:prstGeom>
            <a:noFill/>
            <a:ln w="9525">
              <a:noFill/>
              <a:miter lim="800000"/>
              <a:headEnd/>
              <a:tailEnd/>
            </a:ln>
          </p:spPr>
          <p:txBody>
            <a:bodyPr wrap="none">
              <a:spAutoFit/>
            </a:bodyPr>
            <a:lstStyle/>
            <a:p>
              <a:pPr eaLnBrk="0" hangingPunct="0"/>
              <a:r>
                <a:rPr lang="en-US" sz="2400" b="1" i="1" dirty="0">
                  <a:solidFill>
                    <a:srgbClr val="460000"/>
                  </a:solidFill>
                </a:rPr>
                <a:t>acid anhydride</a:t>
              </a:r>
              <a:r>
                <a:rPr lang="en-US" sz="2400" b="1" dirty="0">
                  <a:solidFill>
                    <a:srgbClr val="460000"/>
                  </a:solidFill>
                </a:rPr>
                <a:t> </a:t>
              </a:r>
            </a:p>
          </p:txBody>
        </p:sp>
      </p:grpSp>
      <p:sp>
        <p:nvSpPr>
          <p:cNvPr id="9" name="Rectangle 8"/>
          <p:cNvSpPr/>
          <p:nvPr/>
        </p:nvSpPr>
        <p:spPr>
          <a:xfrm>
            <a:off x="3505200" y="838200"/>
            <a:ext cx="5334000" cy="369332"/>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21.14 to 21.17 P. 1005, 21.18 to 21.20 P. 1010</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392112" y="901700"/>
            <a:ext cx="8523288" cy="5727700"/>
            <a:chOff x="192" y="712"/>
            <a:chExt cx="5369" cy="3608"/>
          </a:xfrm>
        </p:grpSpPr>
        <p:pic>
          <p:nvPicPr>
            <p:cNvPr id="62468" name="Picture 3" descr="21_10-42UNRev1"/>
            <p:cNvPicPr>
              <a:picLocks noChangeAspect="1" noChangeArrowheads="1"/>
            </p:cNvPicPr>
            <p:nvPr/>
          </p:nvPicPr>
          <p:blipFill>
            <a:blip r:embed="rId3" cstate="print"/>
            <a:srcRect/>
            <a:stretch>
              <a:fillRect/>
            </a:stretch>
          </p:blipFill>
          <p:spPr bwMode="auto">
            <a:xfrm>
              <a:off x="192" y="712"/>
              <a:ext cx="3120" cy="2612"/>
            </a:xfrm>
            <a:prstGeom prst="rect">
              <a:avLst/>
            </a:prstGeom>
            <a:noFill/>
            <a:ln w="9525">
              <a:noFill/>
              <a:miter lim="800000"/>
              <a:headEnd/>
              <a:tailEnd/>
            </a:ln>
          </p:spPr>
        </p:pic>
        <p:pic>
          <p:nvPicPr>
            <p:cNvPr id="62469" name="Picture 4" descr="21_10-42UNRev2"/>
            <p:cNvPicPr>
              <a:picLocks noChangeAspect="1" noChangeArrowheads="1"/>
            </p:cNvPicPr>
            <p:nvPr/>
          </p:nvPicPr>
          <p:blipFill>
            <a:blip r:embed="rId4" cstate="print"/>
            <a:srcRect/>
            <a:stretch>
              <a:fillRect/>
            </a:stretch>
          </p:blipFill>
          <p:spPr bwMode="auto">
            <a:xfrm>
              <a:off x="1116" y="3132"/>
              <a:ext cx="1092" cy="1161"/>
            </a:xfrm>
            <a:prstGeom prst="rect">
              <a:avLst/>
            </a:prstGeom>
            <a:noFill/>
            <a:ln w="9525">
              <a:noFill/>
              <a:miter lim="800000"/>
              <a:headEnd/>
              <a:tailEnd/>
            </a:ln>
          </p:spPr>
        </p:pic>
        <p:sp>
          <p:nvSpPr>
            <p:cNvPr id="62470" name="Text Box 5"/>
            <p:cNvSpPr txBox="1">
              <a:spLocks noChangeArrowheads="1"/>
            </p:cNvSpPr>
            <p:nvPr/>
          </p:nvSpPr>
          <p:spPr bwMode="auto">
            <a:xfrm>
              <a:off x="3360" y="972"/>
              <a:ext cx="905" cy="291"/>
            </a:xfrm>
            <a:prstGeom prst="rect">
              <a:avLst/>
            </a:prstGeom>
            <a:noFill/>
            <a:ln w="9525">
              <a:noFill/>
              <a:miter lim="800000"/>
              <a:headEnd/>
              <a:tailEnd/>
            </a:ln>
          </p:spPr>
          <p:txBody>
            <a:bodyPr wrap="none">
              <a:spAutoFit/>
            </a:bodyPr>
            <a:lstStyle/>
            <a:p>
              <a:pPr eaLnBrk="0" hangingPunct="0"/>
              <a:r>
                <a:rPr lang="en-US" sz="2400" b="1" i="1" dirty="0">
                  <a:solidFill>
                    <a:srgbClr val="460000"/>
                  </a:solidFill>
                </a:rPr>
                <a:t>3° alcohol</a:t>
              </a:r>
            </a:p>
          </p:txBody>
        </p:sp>
        <p:sp>
          <p:nvSpPr>
            <p:cNvPr id="62471" name="Text Box 6"/>
            <p:cNvSpPr txBox="1">
              <a:spLocks noChangeArrowheads="1"/>
            </p:cNvSpPr>
            <p:nvPr/>
          </p:nvSpPr>
          <p:spPr bwMode="auto">
            <a:xfrm>
              <a:off x="3408" y="1884"/>
              <a:ext cx="662" cy="291"/>
            </a:xfrm>
            <a:prstGeom prst="rect">
              <a:avLst/>
            </a:prstGeom>
            <a:noFill/>
            <a:ln w="9525">
              <a:noFill/>
              <a:miter lim="800000"/>
              <a:headEnd/>
              <a:tailEnd/>
            </a:ln>
          </p:spPr>
          <p:txBody>
            <a:bodyPr wrap="none">
              <a:spAutoFit/>
            </a:bodyPr>
            <a:lstStyle/>
            <a:p>
              <a:pPr eaLnBrk="0" hangingPunct="0"/>
              <a:r>
                <a:rPr lang="en-US" sz="2400" b="1" i="1" dirty="0" err="1">
                  <a:solidFill>
                    <a:srgbClr val="460000"/>
                  </a:solidFill>
                </a:rPr>
                <a:t>ketone</a:t>
              </a:r>
              <a:endParaRPr lang="en-US" sz="2400" b="1" i="1" dirty="0">
                <a:solidFill>
                  <a:srgbClr val="460000"/>
                </a:solidFill>
              </a:endParaRPr>
            </a:p>
          </p:txBody>
        </p:sp>
        <p:sp>
          <p:nvSpPr>
            <p:cNvPr id="62472" name="Text Box 7"/>
            <p:cNvSpPr txBox="1">
              <a:spLocks noChangeArrowheads="1"/>
            </p:cNvSpPr>
            <p:nvPr/>
          </p:nvSpPr>
          <p:spPr bwMode="auto">
            <a:xfrm>
              <a:off x="3408" y="2364"/>
              <a:ext cx="949" cy="291"/>
            </a:xfrm>
            <a:prstGeom prst="rect">
              <a:avLst/>
            </a:prstGeom>
            <a:noFill/>
            <a:ln w="9525">
              <a:noFill/>
              <a:miter lim="800000"/>
              <a:headEnd/>
              <a:tailEnd/>
            </a:ln>
          </p:spPr>
          <p:txBody>
            <a:bodyPr wrap="none">
              <a:spAutoFit/>
            </a:bodyPr>
            <a:lstStyle/>
            <a:p>
              <a:pPr eaLnBrk="0" hangingPunct="0"/>
              <a:r>
                <a:rPr lang="en-US" sz="2400" b="1" i="1" dirty="0">
                  <a:solidFill>
                    <a:srgbClr val="460000"/>
                  </a:solidFill>
                </a:rPr>
                <a:t>1° alcohol</a:t>
              </a:r>
              <a:r>
                <a:rPr lang="en-US" sz="2400" b="1" dirty="0">
                  <a:solidFill>
                    <a:srgbClr val="460000"/>
                  </a:solidFill>
                </a:rPr>
                <a:t> </a:t>
              </a:r>
            </a:p>
          </p:txBody>
        </p:sp>
        <p:sp>
          <p:nvSpPr>
            <p:cNvPr id="62473" name="Text Box 8"/>
            <p:cNvSpPr txBox="1">
              <a:spLocks noChangeArrowheads="1"/>
            </p:cNvSpPr>
            <p:nvPr/>
          </p:nvSpPr>
          <p:spPr bwMode="auto">
            <a:xfrm>
              <a:off x="3360" y="2988"/>
              <a:ext cx="849" cy="291"/>
            </a:xfrm>
            <a:prstGeom prst="rect">
              <a:avLst/>
            </a:prstGeom>
            <a:noFill/>
            <a:ln w="9525">
              <a:noFill/>
              <a:miter lim="800000"/>
              <a:headEnd/>
              <a:tailEnd/>
            </a:ln>
          </p:spPr>
          <p:txBody>
            <a:bodyPr wrap="none">
              <a:spAutoFit/>
            </a:bodyPr>
            <a:lstStyle/>
            <a:p>
              <a:pPr eaLnBrk="0" hangingPunct="0"/>
              <a:r>
                <a:rPr lang="en-US" sz="2400" b="1" i="1" dirty="0" err="1">
                  <a:solidFill>
                    <a:srgbClr val="460000"/>
                  </a:solidFill>
                </a:rPr>
                <a:t>aldehyde</a:t>
              </a:r>
              <a:endParaRPr lang="en-US" sz="2400" b="1" i="1" dirty="0">
                <a:solidFill>
                  <a:srgbClr val="460000"/>
                </a:solidFill>
              </a:endParaRPr>
            </a:p>
          </p:txBody>
        </p:sp>
        <p:pic>
          <p:nvPicPr>
            <p:cNvPr id="62474" name="Picture 9" descr="21_10-43UNRev1"/>
            <p:cNvPicPr>
              <a:picLocks noChangeAspect="1" noChangeArrowheads="1"/>
            </p:cNvPicPr>
            <p:nvPr/>
          </p:nvPicPr>
          <p:blipFill>
            <a:blip r:embed="rId5" cstate="print"/>
            <a:srcRect/>
            <a:stretch>
              <a:fillRect/>
            </a:stretch>
          </p:blipFill>
          <p:spPr bwMode="auto">
            <a:xfrm>
              <a:off x="1200" y="3420"/>
              <a:ext cx="2928" cy="900"/>
            </a:xfrm>
            <a:prstGeom prst="rect">
              <a:avLst/>
            </a:prstGeom>
            <a:noFill/>
            <a:ln w="9525">
              <a:noFill/>
              <a:miter lim="800000"/>
              <a:headEnd/>
              <a:tailEnd/>
            </a:ln>
          </p:spPr>
        </p:pic>
        <p:sp>
          <p:nvSpPr>
            <p:cNvPr id="62475" name="Text Box 10"/>
            <p:cNvSpPr txBox="1">
              <a:spLocks noChangeArrowheads="1"/>
            </p:cNvSpPr>
            <p:nvPr/>
          </p:nvSpPr>
          <p:spPr bwMode="auto">
            <a:xfrm>
              <a:off x="4416" y="3564"/>
              <a:ext cx="1145" cy="291"/>
            </a:xfrm>
            <a:prstGeom prst="rect">
              <a:avLst/>
            </a:prstGeom>
            <a:noFill/>
            <a:ln w="9525">
              <a:noFill/>
              <a:miter lim="800000"/>
              <a:headEnd/>
              <a:tailEnd/>
            </a:ln>
          </p:spPr>
          <p:txBody>
            <a:bodyPr wrap="none">
              <a:spAutoFit/>
            </a:bodyPr>
            <a:lstStyle/>
            <a:p>
              <a:pPr eaLnBrk="0" hangingPunct="0"/>
              <a:r>
                <a:rPr lang="en-US" sz="2400" b="1" i="1" dirty="0" err="1">
                  <a:solidFill>
                    <a:srgbClr val="460000"/>
                  </a:solidFill>
                </a:rPr>
                <a:t>acylbenzene</a:t>
              </a:r>
              <a:r>
                <a:rPr lang="en-US" sz="2400" b="1" i="1" dirty="0">
                  <a:solidFill>
                    <a:srgbClr val="460000"/>
                  </a:solidFill>
                </a:rPr>
                <a:t> </a:t>
              </a:r>
            </a:p>
          </p:txBody>
        </p:sp>
      </p:grpSp>
      <p:sp>
        <p:nvSpPr>
          <p:cNvPr id="89090" name="Text Box 2"/>
          <p:cNvSpPr txBox="1">
            <a:spLocks noChangeArrowheads="1"/>
          </p:cNvSpPr>
          <p:nvPr/>
        </p:nvSpPr>
        <p:spPr bwMode="auto">
          <a:xfrm>
            <a:off x="304800" y="152400"/>
            <a:ext cx="8534400" cy="1084912"/>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HALIDES</a:t>
            </a:r>
            <a:endParaRPr lang="en-US" sz="2800" dirty="0">
              <a:latin typeface="Arial Black" panose="020B0A04020102020204" pitchFamily="34" charset="0"/>
              <a:cs typeface="Tahoma" pitchFamily="34" charset="0"/>
            </a:endParaRPr>
          </a:p>
          <a:p>
            <a:pPr algn="ctr">
              <a:spcBef>
                <a:spcPct val="50000"/>
              </a:spcBef>
              <a:defRPr/>
            </a:pPr>
            <a:endParaRPr lang="en-US" sz="11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Acid Chloride Reactions (2)</a:t>
            </a:r>
            <a:endParaRPr lang="en-US" sz="2000" b="1" dirty="0">
              <a:solidFill>
                <a:srgbClr val="0033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Text Box 4"/>
          <p:cNvSpPr txBox="1">
            <a:spLocks noChangeArrowheads="1"/>
          </p:cNvSpPr>
          <p:nvPr/>
        </p:nvSpPr>
        <p:spPr bwMode="auto">
          <a:xfrm>
            <a:off x="228600" y="76200"/>
            <a:ext cx="8686800" cy="4693593"/>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ANHYDRIDES</a:t>
            </a:r>
            <a:endParaRPr lang="en-US" sz="2800" dirty="0">
              <a:latin typeface="Arial Black" panose="020B0A04020102020204" pitchFamily="34" charset="0"/>
              <a:cs typeface="Tahoma" pitchFamily="34" charset="0"/>
            </a:endParaRPr>
          </a:p>
          <a:p>
            <a:pPr eaLnBrk="0" hangingPunct="0">
              <a:defRPr/>
            </a:pPr>
            <a:endParaRPr lang="en-US" sz="1200" dirty="0">
              <a:solidFill>
                <a:srgbClr val="003300"/>
              </a:solidFill>
            </a:endParaRPr>
          </a:p>
          <a:p>
            <a:pPr eaLnBrk="0" hangingPunct="0">
              <a:defRPr/>
            </a:pPr>
            <a:endParaRPr lang="en-US" sz="800" dirty="0">
              <a:solidFill>
                <a:srgbClr val="003300"/>
              </a:solidFill>
            </a:endParaRPr>
          </a:p>
          <a:p>
            <a:pPr marL="285750" indent="-285750" algn="just">
              <a:buFont typeface="Wingdings" panose="05000000000000000000" pitchFamily="2" charset="2"/>
              <a:buChar char="q"/>
              <a:defRPr/>
            </a:pPr>
            <a:r>
              <a:rPr lang="en-US" b="1" dirty="0">
                <a:solidFill>
                  <a:srgbClr val="460000"/>
                </a:solidFill>
              </a:rPr>
              <a:t>The word anhydride means “without water”</a:t>
            </a:r>
          </a:p>
          <a:p>
            <a:pPr algn="just">
              <a:defRPr/>
            </a:pPr>
            <a:r>
              <a:rPr lang="en-US" b="1" i="1" dirty="0">
                <a:solidFill>
                  <a:schemeClr val="accent2"/>
                </a:solidFill>
              </a:rPr>
              <a:t> </a:t>
            </a:r>
          </a:p>
          <a:p>
            <a:pPr algn="just">
              <a:defRPr/>
            </a:pPr>
            <a:r>
              <a:rPr lang="en-US" dirty="0">
                <a:solidFill>
                  <a:srgbClr val="0000FF"/>
                </a:solidFill>
              </a:rPr>
              <a:t>Acid anhydrides derive from intermolecular dehydration between two molecules of acid. </a:t>
            </a:r>
          </a:p>
          <a:p>
            <a:pPr algn="just">
              <a:defRPr/>
            </a:pPr>
            <a:endParaRPr lang="en-US" sz="900" dirty="0">
              <a:solidFill>
                <a:srgbClr val="0000FF"/>
              </a:solidFill>
            </a:endParaRPr>
          </a:p>
          <a:p>
            <a:pPr algn="just">
              <a:defRPr/>
            </a:pPr>
            <a:r>
              <a:rPr lang="en-US" dirty="0">
                <a:solidFill>
                  <a:srgbClr val="0000FF"/>
                </a:solidFill>
              </a:rPr>
              <a:t>Two molecules of acid combine with the loss of water to form the anhydride.</a:t>
            </a:r>
          </a:p>
          <a:p>
            <a:pPr algn="just">
              <a:defRPr/>
            </a:pPr>
            <a:endParaRPr lang="en-US" sz="1000" dirty="0">
              <a:solidFill>
                <a:schemeClr val="accent2"/>
              </a:solidFill>
            </a:endParaRPr>
          </a:p>
          <a:p>
            <a:pPr algn="just">
              <a:defRPr/>
            </a:pPr>
            <a:r>
              <a:rPr lang="en-US" dirty="0">
                <a:solidFill>
                  <a:srgbClr val="460000"/>
                </a:solidFill>
              </a:rPr>
              <a:t>Anhydrides are more reactive than acids, but less reactive than acid </a:t>
            </a:r>
            <a:r>
              <a:rPr lang="en-US" dirty="0" smtClean="0">
                <a:solidFill>
                  <a:srgbClr val="460000"/>
                </a:solidFill>
              </a:rPr>
              <a:t>chlorides</a:t>
            </a:r>
            <a:endParaRPr lang="en-US" dirty="0">
              <a:solidFill>
                <a:srgbClr val="D60093"/>
              </a:solidFill>
            </a:endParaRPr>
          </a:p>
          <a:p>
            <a:pPr algn="just">
              <a:defRPr/>
            </a:pPr>
            <a:endParaRPr lang="en-US" dirty="0">
              <a:solidFill>
                <a:srgbClr val="D60093"/>
              </a:solidFill>
            </a:endParaRPr>
          </a:p>
          <a:p>
            <a:pPr algn="just">
              <a:defRPr/>
            </a:pPr>
            <a:r>
              <a:rPr lang="en-US" sz="2000" b="1" dirty="0">
                <a:solidFill>
                  <a:srgbClr val="003300"/>
                </a:solidFill>
              </a:rPr>
              <a:t>Naming Anhydrides</a:t>
            </a:r>
          </a:p>
          <a:p>
            <a:pPr algn="just">
              <a:defRPr/>
            </a:pPr>
            <a:endParaRPr lang="en-US" sz="800" dirty="0"/>
          </a:p>
          <a:p>
            <a:pPr algn="just">
              <a:defRPr/>
            </a:pPr>
            <a:endParaRPr lang="en-US" sz="800"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The word acid is replaced with anhydride. </a:t>
            </a:r>
          </a:p>
          <a:p>
            <a:pPr algn="just">
              <a:defRPr/>
            </a:pPr>
            <a:endParaRPr lang="en-US" dirty="0">
              <a:solidFill>
                <a:schemeClr val="accent2"/>
              </a:solidFill>
            </a:endParaRPr>
          </a:p>
          <a:p>
            <a:pPr marL="285750" indent="-285750" algn="just">
              <a:buFont typeface="Wingdings" panose="05000000000000000000" pitchFamily="2" charset="2"/>
              <a:buChar char="q"/>
              <a:defRPr/>
            </a:pPr>
            <a:r>
              <a:rPr lang="en-US" b="1" dirty="0">
                <a:solidFill>
                  <a:srgbClr val="460000"/>
                </a:solidFill>
              </a:rPr>
              <a:t>For a mixed anhydride, name both </a:t>
            </a:r>
            <a:r>
              <a:rPr lang="en-US" b="1" dirty="0" smtClean="0">
                <a:solidFill>
                  <a:srgbClr val="460000"/>
                </a:solidFill>
              </a:rPr>
              <a:t>acids</a:t>
            </a:r>
          </a:p>
          <a:p>
            <a:pPr marL="285750" indent="-285750">
              <a:buFont typeface="Wingdings" panose="05000000000000000000" pitchFamily="2" charset="2"/>
              <a:buChar char="q"/>
              <a:defRPr/>
            </a:pPr>
            <a:endParaRPr lang="en-US" b="1" dirty="0" smtClean="0">
              <a:solidFill>
                <a:srgbClr val="460000"/>
              </a:solidFill>
            </a:endParaRPr>
          </a:p>
          <a:p>
            <a:pPr marL="285750" indent="-285750">
              <a:buFont typeface="Wingdings" panose="05000000000000000000" pitchFamily="2" charset="2"/>
              <a:buChar char="q"/>
              <a:defRPr/>
            </a:pPr>
            <a:r>
              <a:rPr lang="en-US" b="1" dirty="0" err="1" smtClean="0">
                <a:solidFill>
                  <a:srgbClr val="460000"/>
                </a:solidFill>
              </a:rPr>
              <a:t>Diacids</a:t>
            </a:r>
            <a:r>
              <a:rPr lang="en-US" b="1" dirty="0" smtClean="0">
                <a:solidFill>
                  <a:srgbClr val="460000"/>
                </a:solidFill>
              </a:rPr>
              <a:t> may form anhydrides if a 5- or 6-membered ring is the product.</a:t>
            </a:r>
            <a:endParaRPr lang="en-US" b="1" dirty="0">
              <a:solidFill>
                <a:srgbClr val="460000"/>
              </a:solidFill>
            </a:endParaRPr>
          </a:p>
        </p:txBody>
      </p:sp>
      <p:pic>
        <p:nvPicPr>
          <p:cNvPr id="51203" name="Picture 5"/>
          <p:cNvPicPr>
            <a:picLocks noChangeAspect="1" noChangeArrowheads="1"/>
          </p:cNvPicPr>
          <p:nvPr/>
        </p:nvPicPr>
        <p:blipFill rotWithShape="1">
          <a:blip r:embed="rId3" cstate="print"/>
          <a:srcRect b="11949"/>
          <a:stretch/>
        </p:blipFill>
        <p:spPr bwMode="auto">
          <a:xfrm>
            <a:off x="228600" y="4956946"/>
            <a:ext cx="8686800" cy="17486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152400"/>
            <a:ext cx="8686800" cy="3647152"/>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ANHYDRIDES</a:t>
            </a:r>
            <a:endParaRPr lang="en-US" sz="2800" dirty="0">
              <a:latin typeface="Arial Black" panose="020B0A04020102020204" pitchFamily="34" charset="0"/>
              <a:cs typeface="Tahoma" pitchFamily="34" charset="0"/>
            </a:endParaRPr>
          </a:p>
          <a:p>
            <a:pPr algn="just">
              <a:defRPr/>
            </a:pPr>
            <a:endParaRPr lang="en-US" sz="1200" dirty="0">
              <a:solidFill>
                <a:srgbClr val="003300"/>
              </a:solidFill>
            </a:endParaRPr>
          </a:p>
          <a:p>
            <a:pPr algn="just">
              <a:defRPr/>
            </a:pPr>
            <a:r>
              <a:rPr lang="en-US" sz="2000" b="1" dirty="0">
                <a:solidFill>
                  <a:srgbClr val="003300"/>
                </a:solidFill>
              </a:rPr>
              <a:t>Naming </a:t>
            </a:r>
            <a:r>
              <a:rPr lang="en-US" sz="2000" b="1" dirty="0" smtClean="0">
                <a:solidFill>
                  <a:srgbClr val="003300"/>
                </a:solidFill>
              </a:rPr>
              <a:t>Anhydrides</a:t>
            </a:r>
          </a:p>
          <a:p>
            <a:pPr algn="just">
              <a:defRPr/>
            </a:pPr>
            <a:endParaRPr lang="en-US" b="1" dirty="0">
              <a:solidFill>
                <a:srgbClr val="003300"/>
              </a:solidFill>
            </a:endParaRPr>
          </a:p>
          <a:p>
            <a:pPr algn="just">
              <a:defRPr/>
            </a:pPr>
            <a:endParaRPr lang="en-US" sz="1800" b="1" dirty="0" smtClean="0">
              <a:solidFill>
                <a:srgbClr val="003300"/>
              </a:solidFill>
            </a:endParaRPr>
          </a:p>
          <a:p>
            <a:pPr algn="just">
              <a:defRPr/>
            </a:pPr>
            <a:endParaRPr lang="en-US" b="1" dirty="0">
              <a:solidFill>
                <a:srgbClr val="003300"/>
              </a:solidFill>
            </a:endParaRPr>
          </a:p>
          <a:p>
            <a:pPr algn="just">
              <a:defRPr/>
            </a:pPr>
            <a:endParaRPr lang="en-US" sz="1800" b="1" dirty="0" smtClean="0">
              <a:solidFill>
                <a:srgbClr val="003300"/>
              </a:solidFill>
            </a:endParaRPr>
          </a:p>
          <a:p>
            <a:pPr algn="just">
              <a:defRPr/>
            </a:pPr>
            <a:endParaRPr lang="en-US" b="1" dirty="0">
              <a:solidFill>
                <a:srgbClr val="003300"/>
              </a:solidFill>
            </a:endParaRPr>
          </a:p>
          <a:p>
            <a:pPr algn="just">
              <a:defRPr/>
            </a:pPr>
            <a:endParaRPr lang="en-US" sz="800" b="1" dirty="0">
              <a:solidFill>
                <a:srgbClr val="003300"/>
              </a:solidFill>
            </a:endParaRPr>
          </a:p>
          <a:p>
            <a:pPr algn="just" eaLnBrk="0" hangingPunct="0">
              <a:defRPr/>
            </a:pPr>
            <a:endParaRPr lang="en-US" sz="800" b="1" dirty="0" smtClean="0">
              <a:solidFill>
                <a:srgbClr val="003300"/>
              </a:solidFill>
            </a:endParaRPr>
          </a:p>
          <a:p>
            <a:pPr algn="just" eaLnBrk="0" hangingPunct="0">
              <a:defRPr/>
            </a:pPr>
            <a:r>
              <a:rPr lang="en-US" sz="2000" b="1" dirty="0" smtClean="0">
                <a:solidFill>
                  <a:srgbClr val="003300"/>
                </a:solidFill>
              </a:rPr>
              <a:t>Conversion of Anhydride </a:t>
            </a:r>
            <a:r>
              <a:rPr lang="en-US" sz="2000" b="1" dirty="0">
                <a:solidFill>
                  <a:srgbClr val="003300"/>
                </a:solidFill>
              </a:rPr>
              <a:t>to Ester</a:t>
            </a:r>
          </a:p>
          <a:p>
            <a:pPr algn="just" eaLnBrk="0" hangingPunct="0">
              <a:defRPr/>
            </a:pPr>
            <a:endParaRPr lang="en-US" sz="900" b="1" dirty="0">
              <a:solidFill>
                <a:srgbClr val="0000FF"/>
              </a:solidFill>
            </a:endParaRPr>
          </a:p>
          <a:p>
            <a:pPr algn="just">
              <a:defRPr/>
            </a:pPr>
            <a:r>
              <a:rPr lang="en-US" dirty="0">
                <a:solidFill>
                  <a:srgbClr val="0000FF"/>
                </a:solidFill>
              </a:rPr>
              <a:t>Alcohol attacks one of the carbonyl groups of the anhydride, forming the tetrahedral </a:t>
            </a:r>
            <a:r>
              <a:rPr lang="en-US" dirty="0" smtClean="0">
                <a:solidFill>
                  <a:srgbClr val="0000FF"/>
                </a:solidFill>
              </a:rPr>
              <a:t>intermediate. The </a:t>
            </a:r>
            <a:r>
              <a:rPr lang="en-US" dirty="0">
                <a:solidFill>
                  <a:srgbClr val="0000FF"/>
                </a:solidFill>
              </a:rPr>
              <a:t>other acid unit is eliminated as the leaving </a:t>
            </a:r>
            <a:r>
              <a:rPr lang="en-US" dirty="0" smtClean="0">
                <a:solidFill>
                  <a:srgbClr val="0000FF"/>
                </a:solidFill>
              </a:rPr>
              <a:t>group</a:t>
            </a:r>
            <a:endParaRPr lang="en-US" sz="800" dirty="0"/>
          </a:p>
        </p:txBody>
      </p:sp>
      <p:grpSp>
        <p:nvGrpSpPr>
          <p:cNvPr id="3" name="Group 2"/>
          <p:cNvGrpSpPr/>
          <p:nvPr/>
        </p:nvGrpSpPr>
        <p:grpSpPr>
          <a:xfrm>
            <a:off x="304800" y="1205423"/>
            <a:ext cx="8520429" cy="5500177"/>
            <a:chOff x="304800" y="1205423"/>
            <a:chExt cx="8520429" cy="5500177"/>
          </a:xfrm>
        </p:grpSpPr>
        <p:pic>
          <p:nvPicPr>
            <p:cNvPr id="6" name="Picture 5" descr="21_09-06UN"/>
            <p:cNvPicPr>
              <a:picLocks noChangeAspect="1" noChangeArrowheads="1"/>
            </p:cNvPicPr>
            <p:nvPr/>
          </p:nvPicPr>
          <p:blipFill rotWithShape="1">
            <a:blip r:embed="rId3" cstate="print"/>
            <a:srcRect b="7635"/>
            <a:stretch/>
          </p:blipFill>
          <p:spPr bwMode="auto">
            <a:xfrm>
              <a:off x="304800" y="3966170"/>
              <a:ext cx="8520429" cy="2739430"/>
            </a:xfrm>
            <a:prstGeom prst="rect">
              <a:avLst/>
            </a:prstGeom>
            <a:noFill/>
            <a:ln w="9525">
              <a:noFill/>
              <a:miter lim="800000"/>
              <a:headEnd/>
              <a:tailEnd/>
            </a:ln>
          </p:spPr>
        </p:pic>
        <p:graphicFrame>
          <p:nvGraphicFramePr>
            <p:cNvPr id="2" name="Object 1"/>
            <p:cNvGraphicFramePr>
              <a:graphicFrameLocks noChangeAspect="1"/>
            </p:cNvGraphicFramePr>
            <p:nvPr>
              <p:extLst>
                <p:ext uri="{D42A27DB-BD31-4B8C-83A1-F6EECF244321}">
                  <p14:modId xmlns:p14="http://schemas.microsoft.com/office/powerpoint/2010/main" val="1914678878"/>
                </p:ext>
              </p:extLst>
            </p:nvPr>
          </p:nvGraphicFramePr>
          <p:xfrm>
            <a:off x="457200" y="1205423"/>
            <a:ext cx="8359775" cy="1479550"/>
          </p:xfrm>
          <a:graphic>
            <a:graphicData uri="http://schemas.openxmlformats.org/presentationml/2006/ole">
              <mc:AlternateContent xmlns:mc="http://schemas.openxmlformats.org/markup-compatibility/2006">
                <mc:Choice xmlns:v="urn:schemas-microsoft-com:vml" Requires="v">
                  <p:oleObj spid="_x0000_s22590" name="CS ChemDraw Drawing" r:id="rId4" imgW="8360421" imgH="1479415" progId="ChemDraw.Document.6.0">
                    <p:embed/>
                  </p:oleObj>
                </mc:Choice>
                <mc:Fallback>
                  <p:oleObj name="CS ChemDraw Drawing" r:id="rId4" imgW="8360421" imgH="1479415" progId="ChemDraw.Document.6.0">
                    <p:embed/>
                    <p:pic>
                      <p:nvPicPr>
                        <p:cNvPr id="0" name=""/>
                        <p:cNvPicPr/>
                        <p:nvPr/>
                      </p:nvPicPr>
                      <p:blipFill>
                        <a:blip r:embed="rId5"/>
                        <a:stretch>
                          <a:fillRect/>
                        </a:stretch>
                      </p:blipFill>
                      <p:spPr>
                        <a:xfrm>
                          <a:off x="457200" y="1205423"/>
                          <a:ext cx="8359775" cy="1479550"/>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304800" y="152400"/>
            <a:ext cx="8534400" cy="2954655"/>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ANHYDRIDES</a:t>
            </a:r>
            <a:endParaRPr lang="en-US" sz="2800" dirty="0">
              <a:latin typeface="Arial Black" panose="020B0A04020102020204" pitchFamily="34" charset="0"/>
              <a:cs typeface="Tahoma" pitchFamily="34" charset="0"/>
            </a:endParaRPr>
          </a:p>
          <a:p>
            <a:pPr algn="ctr">
              <a:spcBef>
                <a:spcPct val="50000"/>
              </a:spcBef>
              <a:defRPr/>
            </a:pPr>
            <a:endParaRPr lang="en-US" sz="2000" b="1" dirty="0">
              <a:solidFill>
                <a:srgbClr val="006600"/>
              </a:solidFill>
              <a:effectLst>
                <a:outerShdw blurRad="38100" dist="38100" dir="2700000" algn="tl">
                  <a:srgbClr val="C0C0C0"/>
                </a:outerShdw>
              </a:effectLst>
            </a:endParaRPr>
          </a:p>
          <a:p>
            <a:pPr eaLnBrk="0" hangingPunct="0">
              <a:defRPr/>
            </a:pPr>
            <a:r>
              <a:rPr lang="en-US" sz="2000" b="1" dirty="0">
                <a:solidFill>
                  <a:srgbClr val="003300"/>
                </a:solidFill>
              </a:rPr>
              <a:t>Conversion </a:t>
            </a:r>
            <a:r>
              <a:rPr lang="en-US" sz="2000" b="1" dirty="0" smtClean="0">
                <a:solidFill>
                  <a:srgbClr val="003300"/>
                </a:solidFill>
              </a:rPr>
              <a:t>of Anhydride </a:t>
            </a:r>
            <a:r>
              <a:rPr lang="en-US" sz="2000" b="1" dirty="0">
                <a:solidFill>
                  <a:srgbClr val="003300"/>
                </a:solidFill>
              </a:rPr>
              <a:t>to Amide</a:t>
            </a:r>
          </a:p>
          <a:p>
            <a:pPr eaLnBrk="0" hangingPunct="0">
              <a:defRPr/>
            </a:pPr>
            <a:endParaRPr lang="en-US" sz="1800" b="1" dirty="0">
              <a:solidFill>
                <a:schemeClr val="accent2"/>
              </a:solidFill>
            </a:endParaRPr>
          </a:p>
          <a:p>
            <a:pPr marL="285750" indent="-285750" algn="just">
              <a:buFont typeface="Wingdings" panose="05000000000000000000" pitchFamily="2" charset="2"/>
              <a:buChar char="q"/>
              <a:defRPr/>
            </a:pPr>
            <a:r>
              <a:rPr lang="en-US" sz="1800" b="1" dirty="0">
                <a:solidFill>
                  <a:srgbClr val="460000"/>
                </a:solidFill>
              </a:rPr>
              <a:t>Ammonia yields a 1</a:t>
            </a:r>
            <a:r>
              <a:rPr lang="en-US" sz="1800" b="1" dirty="0">
                <a:solidFill>
                  <a:srgbClr val="460000"/>
                </a:solidFill>
                <a:sym typeface="Symbol" pitchFamily="18" charset="2"/>
              </a:rPr>
              <a:t> amide</a:t>
            </a:r>
          </a:p>
          <a:p>
            <a:pPr marL="285750" indent="-285750" algn="just">
              <a:buFont typeface="Wingdings" panose="05000000000000000000" pitchFamily="2" charset="2"/>
              <a:buChar char="q"/>
              <a:defRPr/>
            </a:pPr>
            <a:endParaRPr lang="en-US" b="1" dirty="0">
              <a:solidFill>
                <a:srgbClr val="460000"/>
              </a:solidFill>
              <a:sym typeface="Symbol" pitchFamily="18" charset="2"/>
            </a:endParaRPr>
          </a:p>
          <a:p>
            <a:pPr marL="285750" indent="-285750" algn="just">
              <a:buFont typeface="Wingdings" panose="05000000000000000000" pitchFamily="2" charset="2"/>
              <a:buChar char="q"/>
              <a:defRPr/>
            </a:pPr>
            <a:r>
              <a:rPr lang="en-US" sz="1800" b="1" dirty="0" smtClean="0">
                <a:solidFill>
                  <a:srgbClr val="460000"/>
                </a:solidFill>
                <a:sym typeface="Symbol" pitchFamily="18" charset="2"/>
              </a:rPr>
              <a:t> </a:t>
            </a:r>
            <a:r>
              <a:rPr lang="en-US" sz="1800" b="1" dirty="0">
                <a:solidFill>
                  <a:srgbClr val="460000"/>
                </a:solidFill>
                <a:sym typeface="Symbol" pitchFamily="18" charset="2"/>
              </a:rPr>
              <a:t>1 amine yields a 2 amide</a:t>
            </a:r>
          </a:p>
          <a:p>
            <a:pPr marL="285750" indent="-285750" algn="just">
              <a:buFont typeface="Wingdings" panose="05000000000000000000" pitchFamily="2" charset="2"/>
              <a:buChar char="q"/>
              <a:defRPr/>
            </a:pPr>
            <a:endParaRPr lang="en-US" b="1" dirty="0">
              <a:solidFill>
                <a:srgbClr val="460000"/>
              </a:solidFill>
              <a:sym typeface="Symbol" pitchFamily="18" charset="2"/>
            </a:endParaRPr>
          </a:p>
          <a:p>
            <a:pPr marL="285750" indent="-285750" algn="just">
              <a:buFont typeface="Wingdings" panose="05000000000000000000" pitchFamily="2" charset="2"/>
              <a:buChar char="q"/>
              <a:defRPr/>
            </a:pPr>
            <a:r>
              <a:rPr lang="en-US" sz="1800" b="1" dirty="0" smtClean="0">
                <a:solidFill>
                  <a:srgbClr val="460000"/>
                </a:solidFill>
                <a:sym typeface="Symbol" pitchFamily="18" charset="2"/>
              </a:rPr>
              <a:t>2</a:t>
            </a:r>
            <a:r>
              <a:rPr lang="en-US" sz="1800" b="1" dirty="0">
                <a:solidFill>
                  <a:srgbClr val="460000"/>
                </a:solidFill>
                <a:sym typeface="Symbol" pitchFamily="18" charset="2"/>
              </a:rPr>
              <a:t> amine yields a 3 amide</a:t>
            </a:r>
          </a:p>
        </p:txBody>
      </p:sp>
      <p:grpSp>
        <p:nvGrpSpPr>
          <p:cNvPr id="2" name="Group 1"/>
          <p:cNvGrpSpPr/>
          <p:nvPr/>
        </p:nvGrpSpPr>
        <p:grpSpPr>
          <a:xfrm>
            <a:off x="304800" y="1652016"/>
            <a:ext cx="8610600" cy="4977384"/>
            <a:chOff x="304800" y="1652016"/>
            <a:chExt cx="8610600" cy="4977384"/>
          </a:xfrm>
        </p:grpSpPr>
        <p:pic>
          <p:nvPicPr>
            <p:cNvPr id="64515" name="Picture 3" descr="21_09-07UN"/>
            <p:cNvPicPr>
              <a:picLocks noChangeAspect="1" noChangeArrowheads="1"/>
            </p:cNvPicPr>
            <p:nvPr/>
          </p:nvPicPr>
          <p:blipFill rotWithShape="1">
            <a:blip r:embed="rId3" cstate="print"/>
            <a:srcRect b="7715"/>
            <a:stretch/>
          </p:blipFill>
          <p:spPr bwMode="auto">
            <a:xfrm>
              <a:off x="304800" y="3451946"/>
              <a:ext cx="8534400" cy="3177454"/>
            </a:xfrm>
            <a:prstGeom prst="rect">
              <a:avLst/>
            </a:prstGeom>
            <a:noFill/>
            <a:ln w="9525">
              <a:noFill/>
              <a:miter lim="800000"/>
              <a:headEnd/>
              <a:tailEnd/>
            </a:ln>
          </p:spPr>
        </p:pic>
        <p:pic>
          <p:nvPicPr>
            <p:cNvPr id="4" name="Picture 2"/>
            <p:cNvPicPr>
              <a:picLocks noChangeAspect="1" noChangeArrowheads="1"/>
            </p:cNvPicPr>
            <p:nvPr/>
          </p:nvPicPr>
          <p:blipFill rotWithShape="1">
            <a:blip r:embed="rId4">
              <a:clrChange>
                <a:clrFrom>
                  <a:srgbClr val="FFFFFF"/>
                </a:clrFrom>
                <a:clrTo>
                  <a:srgbClr val="FFFFFF">
                    <a:alpha val="0"/>
                  </a:srgbClr>
                </a:clrTo>
              </a:clrChange>
            </a:blip>
            <a:srcRect t="53826" b="10360"/>
            <a:stretch/>
          </p:blipFill>
          <p:spPr bwMode="auto">
            <a:xfrm>
              <a:off x="3429000" y="1652016"/>
              <a:ext cx="5486400" cy="1243584"/>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152400"/>
            <a:ext cx="8686800" cy="2492990"/>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NOMENCLATURE</a:t>
            </a:r>
            <a:endParaRPr lang="en-US" sz="1200" dirty="0">
              <a:effectLst>
                <a:outerShdw blurRad="38100" dist="38100" dir="2700000" algn="tl">
                  <a:srgbClr val="C0C0C0"/>
                </a:outerShdw>
              </a:effectLst>
            </a:endParaRPr>
          </a:p>
          <a:p>
            <a:pPr>
              <a:defRPr/>
            </a:pPr>
            <a:r>
              <a:rPr lang="en-US" sz="2000" b="1" dirty="0">
                <a:solidFill>
                  <a:srgbClr val="003300"/>
                </a:solidFill>
              </a:rPr>
              <a:t>IUPAC Names</a:t>
            </a:r>
          </a:p>
          <a:p>
            <a:pPr>
              <a:defRPr/>
            </a:pPr>
            <a:endParaRPr lang="en-US" sz="1200" b="1" dirty="0">
              <a:solidFill>
                <a:srgbClr val="0000FF"/>
              </a:solidFill>
            </a:endParaRPr>
          </a:p>
          <a:p>
            <a:pPr>
              <a:defRPr/>
            </a:pPr>
            <a:r>
              <a:rPr lang="en-US" dirty="0">
                <a:solidFill>
                  <a:srgbClr val="0000FF"/>
                </a:solidFill>
              </a:rPr>
              <a:t>The IUPAC nomenclature for carboxylic acids uses the alkane name that corresponds to the longest continuous chain of carbon atoms. </a:t>
            </a:r>
          </a:p>
          <a:p>
            <a:pPr>
              <a:defRPr/>
            </a:pPr>
            <a:endParaRPr lang="en-US" sz="1200" dirty="0">
              <a:solidFill>
                <a:schemeClr val="accent2"/>
              </a:solidFill>
            </a:endParaRPr>
          </a:p>
          <a:p>
            <a:pPr marL="285750" indent="-285750">
              <a:buFont typeface="Wingdings" panose="05000000000000000000" pitchFamily="2" charset="2"/>
              <a:buChar char="q"/>
              <a:defRPr/>
            </a:pPr>
            <a:r>
              <a:rPr lang="en-US" b="1" dirty="0">
                <a:solidFill>
                  <a:srgbClr val="460000"/>
                </a:solidFill>
              </a:rPr>
              <a:t>Remove </a:t>
            </a:r>
            <a:r>
              <a:rPr lang="en-US" b="1" dirty="0">
                <a:solidFill>
                  <a:srgbClr val="006600"/>
                </a:solidFill>
              </a:rPr>
              <a:t>-e </a:t>
            </a:r>
            <a:r>
              <a:rPr lang="en-US" b="1" dirty="0">
                <a:solidFill>
                  <a:srgbClr val="460000"/>
                </a:solidFill>
              </a:rPr>
              <a:t>from alkane (or alkene) name, add </a:t>
            </a:r>
            <a:r>
              <a:rPr lang="en-US" b="1" dirty="0">
                <a:solidFill>
                  <a:srgbClr val="006600"/>
                </a:solidFill>
              </a:rPr>
              <a:t>-</a:t>
            </a:r>
            <a:r>
              <a:rPr lang="en-US" b="1" dirty="0" err="1">
                <a:solidFill>
                  <a:srgbClr val="006600"/>
                </a:solidFill>
              </a:rPr>
              <a:t>oic</a:t>
            </a:r>
            <a:r>
              <a:rPr lang="en-US" b="1" dirty="0">
                <a:solidFill>
                  <a:srgbClr val="006600"/>
                </a:solidFill>
              </a:rPr>
              <a:t> acid.</a:t>
            </a:r>
          </a:p>
          <a:p>
            <a:pPr marL="171450" indent="-171450">
              <a:buFont typeface="Wingdings" panose="05000000000000000000" pitchFamily="2" charset="2"/>
              <a:buChar char="q"/>
              <a:defRPr/>
            </a:pPr>
            <a:endParaRPr lang="en-US" sz="1200" b="1" dirty="0">
              <a:solidFill>
                <a:srgbClr val="460000"/>
              </a:solidFill>
            </a:endParaRPr>
          </a:p>
          <a:p>
            <a:pPr marL="285750" indent="-285750">
              <a:buFont typeface="Wingdings" panose="05000000000000000000" pitchFamily="2" charset="2"/>
              <a:buChar char="q"/>
              <a:defRPr/>
            </a:pPr>
            <a:r>
              <a:rPr lang="en-US" b="1" dirty="0">
                <a:solidFill>
                  <a:srgbClr val="460000"/>
                </a:solidFill>
              </a:rPr>
              <a:t>The carbon of the carboxyl group carries the number 1</a:t>
            </a:r>
          </a:p>
        </p:txBody>
      </p:sp>
      <p:grpSp>
        <p:nvGrpSpPr>
          <p:cNvPr id="2" name="Group 1"/>
          <p:cNvGrpSpPr/>
          <p:nvPr/>
        </p:nvGrpSpPr>
        <p:grpSpPr>
          <a:xfrm>
            <a:off x="267083" y="2667000"/>
            <a:ext cx="8572117" cy="3962400"/>
            <a:chOff x="267083" y="2667000"/>
            <a:chExt cx="8572117" cy="3962400"/>
          </a:xfrm>
        </p:grpSpPr>
        <p:pic>
          <p:nvPicPr>
            <p:cNvPr id="5" name="Picture 7"/>
            <p:cNvPicPr>
              <a:picLocks noChangeAspect="1" noChangeArrowheads="1"/>
            </p:cNvPicPr>
            <p:nvPr/>
          </p:nvPicPr>
          <p:blipFill>
            <a:blip r:embed="rId2"/>
            <a:stretch>
              <a:fillRect/>
            </a:stretch>
          </p:blipFill>
          <p:spPr bwMode="auto">
            <a:xfrm>
              <a:off x="1219200" y="2667000"/>
              <a:ext cx="5562600" cy="1986643"/>
            </a:xfrm>
            <a:prstGeom prst="rect">
              <a:avLst/>
            </a:prstGeom>
            <a:noFill/>
            <a:ln w="9525">
              <a:noFill/>
              <a:miter lim="800000"/>
              <a:headEnd/>
              <a:tailEnd/>
            </a:ln>
          </p:spPr>
        </p:pic>
        <p:pic>
          <p:nvPicPr>
            <p:cNvPr id="6" name="Picture 34" descr="20_00-05UN"/>
            <p:cNvPicPr>
              <a:picLocks noChangeAspect="1" noChangeArrowheads="1"/>
            </p:cNvPicPr>
            <p:nvPr/>
          </p:nvPicPr>
          <p:blipFill rotWithShape="1">
            <a:blip r:embed="rId3" cstate="print"/>
            <a:srcRect l="14286" t="21389" b="38340"/>
            <a:stretch/>
          </p:blipFill>
          <p:spPr bwMode="auto">
            <a:xfrm>
              <a:off x="267083" y="4613365"/>
              <a:ext cx="8572117" cy="2016035"/>
            </a:xfrm>
            <a:prstGeom prst="rect">
              <a:avLst/>
            </a:prstGeom>
            <a:noFill/>
            <a:ln w="9525">
              <a:noFill/>
              <a:miter lim="800000"/>
              <a:headEnd/>
              <a:tailEnd/>
            </a:ln>
          </p:spPr>
        </p:pic>
      </p:grpSp>
    </p:spTree>
    <p:extLst>
      <p:ext uri="{BB962C8B-B14F-4D97-AF65-F5344CB8AC3E}">
        <p14:creationId xmlns:p14="http://schemas.microsoft.com/office/powerpoint/2010/main" val="42109004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04800" y="152400"/>
            <a:ext cx="8610600" cy="2077492"/>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ANHYDRIDES</a:t>
            </a:r>
            <a:endParaRPr lang="en-US" sz="2800" dirty="0">
              <a:latin typeface="Arial Black" panose="020B0A04020102020204" pitchFamily="34" charset="0"/>
              <a:cs typeface="Tahoma" pitchFamily="34" charset="0"/>
            </a:endParaRPr>
          </a:p>
          <a:p>
            <a:pPr algn="ctr">
              <a:spcBef>
                <a:spcPct val="50000"/>
              </a:spcBef>
              <a:defRPr/>
            </a:pPr>
            <a:endParaRPr lang="en-US" sz="900" b="1" dirty="0">
              <a:solidFill>
                <a:srgbClr val="003300"/>
              </a:solidFill>
              <a:effectLst>
                <a:outerShdw blurRad="38100" dist="38100" dir="2700000" algn="tl">
                  <a:srgbClr val="C0C0C0"/>
                </a:outerShdw>
              </a:effectLst>
            </a:endParaRP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sz="2000" b="1" dirty="0">
                <a:solidFill>
                  <a:srgbClr val="003300"/>
                </a:solidFill>
              </a:rPr>
              <a:t>Reactions with cyclic anhydrides</a:t>
            </a:r>
          </a:p>
          <a:p>
            <a:pPr eaLnBrk="0" hangingPunct="0">
              <a:defRPr/>
            </a:pPr>
            <a:endParaRPr lang="en-US" sz="1800" b="1" dirty="0">
              <a:solidFill>
                <a:srgbClr val="0000FF"/>
              </a:solidFill>
            </a:endParaRPr>
          </a:p>
          <a:p>
            <a:pPr algn="just" eaLnBrk="0" hangingPunct="0">
              <a:defRPr/>
            </a:pPr>
            <a:r>
              <a:rPr lang="en-US" dirty="0">
                <a:solidFill>
                  <a:srgbClr val="0000FF"/>
                </a:solidFill>
              </a:rPr>
              <a:t>Cyclic anhydrides can also be converted into esters or amides, but the product must keep a carboxylic acid at one of the terminal carbon of the chain.</a:t>
            </a:r>
          </a:p>
        </p:txBody>
      </p:sp>
      <p:graphicFrame>
        <p:nvGraphicFramePr>
          <p:cNvPr id="3" name="Object 2"/>
          <p:cNvGraphicFramePr>
            <a:graphicFrameLocks noChangeAspect="1"/>
          </p:cNvGraphicFramePr>
          <p:nvPr>
            <p:extLst>
              <p:ext uri="{D42A27DB-BD31-4B8C-83A1-F6EECF244321}">
                <p14:modId xmlns:p14="http://schemas.microsoft.com/office/powerpoint/2010/main" val="4170667026"/>
              </p:ext>
            </p:extLst>
          </p:nvPr>
        </p:nvGraphicFramePr>
        <p:xfrm>
          <a:off x="662535" y="2229892"/>
          <a:ext cx="7812033" cy="4094708"/>
        </p:xfrm>
        <a:graphic>
          <a:graphicData uri="http://schemas.openxmlformats.org/presentationml/2006/ole">
            <mc:AlternateContent xmlns:mc="http://schemas.openxmlformats.org/markup-compatibility/2006">
              <mc:Choice xmlns:v="urn:schemas-microsoft-com:vml" Requires="v">
                <p:oleObj spid="_x0000_s10306" name="CS ChemDraw Drawing" r:id="rId3" imgW="6802704" imgH="3565728" progId="ChemDraw.Document.6.0">
                  <p:embed/>
                </p:oleObj>
              </mc:Choice>
              <mc:Fallback>
                <p:oleObj name="CS ChemDraw Drawing" r:id="rId3" imgW="6802704" imgH="3565728" progId="ChemDraw.Document.6.0">
                  <p:embed/>
                  <p:pic>
                    <p:nvPicPr>
                      <p:cNvPr id="0" name=""/>
                      <p:cNvPicPr/>
                      <p:nvPr/>
                    </p:nvPicPr>
                    <p:blipFill>
                      <a:blip r:embed="rId4"/>
                      <a:stretch>
                        <a:fillRect/>
                      </a:stretch>
                    </p:blipFill>
                    <p:spPr>
                      <a:xfrm>
                        <a:off x="662535" y="2229892"/>
                        <a:ext cx="7812033" cy="409470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412304" y="1295400"/>
            <a:ext cx="8334753" cy="5243991"/>
            <a:chOff x="288" y="1088"/>
            <a:chExt cx="4705" cy="2832"/>
          </a:xfrm>
        </p:grpSpPr>
        <p:pic>
          <p:nvPicPr>
            <p:cNvPr id="65540" name="Picture 3" descr="21_10-50UNRev1"/>
            <p:cNvPicPr>
              <a:picLocks noChangeAspect="1" noChangeArrowheads="1"/>
            </p:cNvPicPr>
            <p:nvPr/>
          </p:nvPicPr>
          <p:blipFill>
            <a:blip r:embed="rId3" cstate="print"/>
            <a:srcRect/>
            <a:stretch>
              <a:fillRect/>
            </a:stretch>
          </p:blipFill>
          <p:spPr bwMode="auto">
            <a:xfrm>
              <a:off x="288" y="1088"/>
              <a:ext cx="4222" cy="1975"/>
            </a:xfrm>
            <a:prstGeom prst="rect">
              <a:avLst/>
            </a:prstGeom>
            <a:noFill/>
            <a:ln w="9525">
              <a:noFill/>
              <a:miter lim="800000"/>
              <a:headEnd/>
              <a:tailEnd/>
            </a:ln>
          </p:spPr>
        </p:pic>
        <p:sp>
          <p:nvSpPr>
            <p:cNvPr id="65541" name="Text Box 4"/>
            <p:cNvSpPr txBox="1">
              <a:spLocks noChangeArrowheads="1"/>
            </p:cNvSpPr>
            <p:nvPr/>
          </p:nvSpPr>
          <p:spPr bwMode="auto">
            <a:xfrm>
              <a:off x="4560" y="1342"/>
              <a:ext cx="365" cy="199"/>
            </a:xfrm>
            <a:prstGeom prst="rect">
              <a:avLst/>
            </a:prstGeom>
            <a:noFill/>
            <a:ln w="9525">
              <a:noFill/>
              <a:miter lim="800000"/>
              <a:headEnd/>
              <a:tailEnd/>
            </a:ln>
          </p:spPr>
          <p:txBody>
            <a:bodyPr wrap="none">
              <a:spAutoFit/>
            </a:bodyPr>
            <a:lstStyle/>
            <a:p>
              <a:pPr eaLnBrk="0" hangingPunct="0"/>
              <a:r>
                <a:rPr lang="en-US" sz="1800" b="1" i="1" dirty="0">
                  <a:solidFill>
                    <a:srgbClr val="460000"/>
                  </a:solidFill>
                  <a:latin typeface="Arial" charset="0"/>
                </a:rPr>
                <a:t>acid</a:t>
              </a:r>
            </a:p>
          </p:txBody>
        </p:sp>
        <p:sp>
          <p:nvSpPr>
            <p:cNvPr id="65542" name="Text Box 5"/>
            <p:cNvSpPr txBox="1">
              <a:spLocks noChangeArrowheads="1"/>
            </p:cNvSpPr>
            <p:nvPr/>
          </p:nvSpPr>
          <p:spPr bwMode="auto">
            <a:xfrm>
              <a:off x="4560" y="2014"/>
              <a:ext cx="416" cy="199"/>
            </a:xfrm>
            <a:prstGeom prst="rect">
              <a:avLst/>
            </a:prstGeom>
            <a:noFill/>
            <a:ln w="9525">
              <a:noFill/>
              <a:miter lim="800000"/>
              <a:headEnd/>
              <a:tailEnd/>
            </a:ln>
          </p:spPr>
          <p:txBody>
            <a:bodyPr wrap="none">
              <a:spAutoFit/>
            </a:bodyPr>
            <a:lstStyle/>
            <a:p>
              <a:pPr eaLnBrk="0" hangingPunct="0"/>
              <a:r>
                <a:rPr lang="en-US" sz="1800" b="1" i="1" dirty="0">
                  <a:solidFill>
                    <a:srgbClr val="460000"/>
                  </a:solidFill>
                  <a:latin typeface="Arial" charset="0"/>
                </a:rPr>
                <a:t>ester</a:t>
              </a:r>
            </a:p>
          </p:txBody>
        </p:sp>
        <p:sp>
          <p:nvSpPr>
            <p:cNvPr id="65543" name="Text Box 6"/>
            <p:cNvSpPr txBox="1">
              <a:spLocks noChangeArrowheads="1"/>
            </p:cNvSpPr>
            <p:nvPr/>
          </p:nvSpPr>
          <p:spPr bwMode="auto">
            <a:xfrm>
              <a:off x="4512" y="2688"/>
              <a:ext cx="481" cy="199"/>
            </a:xfrm>
            <a:prstGeom prst="rect">
              <a:avLst/>
            </a:prstGeom>
            <a:noFill/>
            <a:ln w="9525">
              <a:noFill/>
              <a:miter lim="800000"/>
              <a:headEnd/>
              <a:tailEnd/>
            </a:ln>
          </p:spPr>
          <p:txBody>
            <a:bodyPr wrap="none">
              <a:spAutoFit/>
            </a:bodyPr>
            <a:lstStyle/>
            <a:p>
              <a:pPr eaLnBrk="0" hangingPunct="0"/>
              <a:r>
                <a:rPr lang="en-US" sz="1800" b="1" i="1" dirty="0">
                  <a:solidFill>
                    <a:srgbClr val="460000"/>
                  </a:solidFill>
                  <a:latin typeface="Arial" charset="0"/>
                </a:rPr>
                <a:t>amide</a:t>
              </a:r>
            </a:p>
          </p:txBody>
        </p:sp>
        <p:sp>
          <p:nvSpPr>
            <p:cNvPr id="65544" name="Text Box 7"/>
            <p:cNvSpPr txBox="1">
              <a:spLocks noChangeArrowheads="1"/>
            </p:cNvSpPr>
            <p:nvPr/>
          </p:nvSpPr>
          <p:spPr bwMode="auto">
            <a:xfrm>
              <a:off x="3744" y="3646"/>
              <a:ext cx="879" cy="199"/>
            </a:xfrm>
            <a:prstGeom prst="rect">
              <a:avLst/>
            </a:prstGeom>
            <a:noFill/>
            <a:ln w="9525">
              <a:noFill/>
              <a:miter lim="800000"/>
              <a:headEnd/>
              <a:tailEnd/>
            </a:ln>
          </p:spPr>
          <p:txBody>
            <a:bodyPr wrap="none">
              <a:spAutoFit/>
            </a:bodyPr>
            <a:lstStyle/>
            <a:p>
              <a:pPr eaLnBrk="0" hangingPunct="0"/>
              <a:r>
                <a:rPr lang="en-US" sz="1800" b="1" i="1" dirty="0" err="1">
                  <a:solidFill>
                    <a:srgbClr val="460000"/>
                  </a:solidFill>
                  <a:latin typeface="Arial" charset="0"/>
                </a:rPr>
                <a:t>acylbenzene</a:t>
              </a:r>
              <a:endParaRPr lang="en-US" sz="1800" b="1" i="1" dirty="0">
                <a:solidFill>
                  <a:srgbClr val="460000"/>
                </a:solidFill>
                <a:latin typeface="Arial" charset="0"/>
              </a:endParaRPr>
            </a:p>
          </p:txBody>
        </p:sp>
        <p:sp>
          <p:nvSpPr>
            <p:cNvPr id="65545" name="Line 8"/>
            <p:cNvSpPr>
              <a:spLocks noChangeShapeType="1"/>
            </p:cNvSpPr>
            <p:nvPr/>
          </p:nvSpPr>
          <p:spPr bwMode="auto">
            <a:xfrm>
              <a:off x="1776" y="2816"/>
              <a:ext cx="0" cy="912"/>
            </a:xfrm>
            <a:prstGeom prst="line">
              <a:avLst/>
            </a:prstGeom>
            <a:noFill/>
            <a:ln w="9525">
              <a:solidFill>
                <a:schemeClr val="tx1"/>
              </a:solidFill>
              <a:round/>
              <a:headEnd/>
              <a:tailEnd/>
            </a:ln>
          </p:spPr>
          <p:txBody>
            <a:bodyPr/>
            <a:lstStyle/>
            <a:p>
              <a:endParaRPr lang="en-US">
                <a:solidFill>
                  <a:srgbClr val="003300"/>
                </a:solidFill>
              </a:endParaRPr>
            </a:p>
          </p:txBody>
        </p:sp>
        <p:sp>
          <p:nvSpPr>
            <p:cNvPr id="65546" name="Line 9"/>
            <p:cNvSpPr>
              <a:spLocks noChangeShapeType="1"/>
            </p:cNvSpPr>
            <p:nvPr/>
          </p:nvSpPr>
          <p:spPr bwMode="auto">
            <a:xfrm>
              <a:off x="1776" y="3728"/>
              <a:ext cx="432" cy="0"/>
            </a:xfrm>
            <a:prstGeom prst="line">
              <a:avLst/>
            </a:prstGeom>
            <a:noFill/>
            <a:ln w="9525">
              <a:solidFill>
                <a:schemeClr val="tx1"/>
              </a:solidFill>
              <a:round/>
              <a:headEnd/>
              <a:tailEnd type="triangle" w="med" len="med"/>
            </a:ln>
          </p:spPr>
          <p:txBody>
            <a:bodyPr/>
            <a:lstStyle/>
            <a:p>
              <a:endParaRPr lang="en-US">
                <a:solidFill>
                  <a:srgbClr val="003300"/>
                </a:solidFill>
              </a:endParaRPr>
            </a:p>
          </p:txBody>
        </p:sp>
        <p:pic>
          <p:nvPicPr>
            <p:cNvPr id="65547" name="Picture 10" descr="21_10-51UNRev1"/>
            <p:cNvPicPr>
              <a:picLocks noChangeAspect="1" noChangeArrowheads="1"/>
            </p:cNvPicPr>
            <p:nvPr/>
          </p:nvPicPr>
          <p:blipFill>
            <a:blip r:embed="rId4" cstate="print"/>
            <a:srcRect/>
            <a:stretch>
              <a:fillRect/>
            </a:stretch>
          </p:blipFill>
          <p:spPr bwMode="auto">
            <a:xfrm>
              <a:off x="1824" y="3291"/>
              <a:ext cx="480" cy="397"/>
            </a:xfrm>
            <a:prstGeom prst="rect">
              <a:avLst/>
            </a:prstGeom>
            <a:noFill/>
            <a:ln w="9525">
              <a:noFill/>
              <a:miter lim="800000"/>
              <a:headEnd/>
              <a:tailEnd/>
            </a:ln>
          </p:spPr>
        </p:pic>
        <p:pic>
          <p:nvPicPr>
            <p:cNvPr id="65548" name="Picture 11" descr="21_10-51UNRev2"/>
            <p:cNvPicPr>
              <a:picLocks noChangeAspect="1" noChangeArrowheads="1"/>
            </p:cNvPicPr>
            <p:nvPr/>
          </p:nvPicPr>
          <p:blipFill>
            <a:blip r:embed="rId5" cstate="print"/>
            <a:srcRect/>
            <a:stretch>
              <a:fillRect/>
            </a:stretch>
          </p:blipFill>
          <p:spPr bwMode="auto">
            <a:xfrm>
              <a:off x="2592" y="3392"/>
              <a:ext cx="1056" cy="528"/>
            </a:xfrm>
            <a:prstGeom prst="rect">
              <a:avLst/>
            </a:prstGeom>
            <a:noFill/>
            <a:ln w="9525">
              <a:noFill/>
              <a:miter lim="800000"/>
              <a:headEnd/>
              <a:tailEnd/>
            </a:ln>
          </p:spPr>
        </p:pic>
        <p:sp>
          <p:nvSpPr>
            <p:cNvPr id="65549" name="Text Box 12"/>
            <p:cNvSpPr txBox="1">
              <a:spLocks noChangeArrowheads="1"/>
            </p:cNvSpPr>
            <p:nvPr/>
          </p:nvSpPr>
          <p:spPr bwMode="auto">
            <a:xfrm>
              <a:off x="1766" y="3705"/>
              <a:ext cx="540" cy="199"/>
            </a:xfrm>
            <a:prstGeom prst="rect">
              <a:avLst/>
            </a:prstGeom>
            <a:noFill/>
            <a:ln w="9525">
              <a:noFill/>
              <a:miter lim="800000"/>
              <a:headEnd/>
              <a:tailEnd/>
            </a:ln>
          </p:spPr>
          <p:txBody>
            <a:bodyPr>
              <a:spAutoFit/>
            </a:bodyPr>
            <a:lstStyle/>
            <a:p>
              <a:pPr eaLnBrk="0" hangingPunct="0"/>
              <a:r>
                <a:rPr lang="en-US" sz="1800" b="1" dirty="0">
                  <a:solidFill>
                    <a:srgbClr val="460000"/>
                  </a:solidFill>
                  <a:latin typeface="Arial" charset="0"/>
                </a:rPr>
                <a:t>AlCl</a:t>
              </a:r>
              <a:r>
                <a:rPr lang="en-US" sz="1800" b="1" baseline="-25000" dirty="0">
                  <a:solidFill>
                    <a:srgbClr val="460000"/>
                  </a:solidFill>
                  <a:latin typeface="Arial" charset="0"/>
                </a:rPr>
                <a:t>3</a:t>
              </a:r>
            </a:p>
          </p:txBody>
        </p:sp>
      </p:grpSp>
      <p:sp>
        <p:nvSpPr>
          <p:cNvPr id="92162" name="Text Box 2"/>
          <p:cNvSpPr txBox="1">
            <a:spLocks noChangeArrowheads="1"/>
          </p:cNvSpPr>
          <p:nvPr/>
        </p:nvSpPr>
        <p:spPr bwMode="auto">
          <a:xfrm>
            <a:off x="304800" y="152400"/>
            <a:ext cx="8534400" cy="1384995"/>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ANHYDRIDES</a:t>
            </a:r>
            <a:endParaRPr lang="en-US" sz="2800" dirty="0">
              <a:latin typeface="Arial Black" panose="020B0A04020102020204" pitchFamily="34" charset="0"/>
              <a:cs typeface="Tahoma" pitchFamily="34" charset="0"/>
            </a:endParaRPr>
          </a:p>
          <a:p>
            <a:pPr algn="ctr">
              <a:spcBef>
                <a:spcPct val="50000"/>
              </a:spcBef>
              <a:defRPr/>
            </a:pPr>
            <a:endParaRPr lang="en-US" sz="24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Anhydride Reactions</a:t>
            </a:r>
            <a:endParaRPr lang="en-US" sz="2000" b="1" dirty="0">
              <a:solidFill>
                <a:srgbClr val="003300"/>
              </a:solidFill>
            </a:endParaRPr>
          </a:p>
        </p:txBody>
      </p:sp>
      <p:sp>
        <p:nvSpPr>
          <p:cNvPr id="14" name="Rectangle 13"/>
          <p:cNvSpPr/>
          <p:nvPr/>
        </p:nvSpPr>
        <p:spPr>
          <a:xfrm>
            <a:off x="5638800" y="1002268"/>
            <a:ext cx="2514600" cy="369332"/>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21.21 P. 1012</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228600" y="116175"/>
            <a:ext cx="8686800" cy="2169825"/>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sz="800" b="1" dirty="0">
              <a:solidFill>
                <a:srgbClr val="003300"/>
              </a:solidFill>
              <a:effectLst>
                <a:outerShdw blurRad="38100" dist="38100" dir="2700000" algn="tl">
                  <a:srgbClr val="C0C0C0"/>
                </a:outerShdw>
              </a:effectLst>
            </a:endParaRPr>
          </a:p>
          <a:p>
            <a:pPr eaLnBrk="0" hangingPunct="0">
              <a:defRPr/>
            </a:pPr>
            <a:r>
              <a:rPr lang="en-US" sz="2000" b="1" dirty="0">
                <a:solidFill>
                  <a:srgbClr val="003300"/>
                </a:solidFill>
              </a:rPr>
              <a:t>Nomenclature of Esters</a:t>
            </a:r>
          </a:p>
          <a:p>
            <a:pPr algn="just" eaLnBrk="0" hangingPunct="0">
              <a:defRPr/>
            </a:pPr>
            <a:endParaRPr lang="en-US" sz="900" b="1" dirty="0">
              <a:solidFill>
                <a:srgbClr val="800000"/>
              </a:solidFill>
            </a:endParaRPr>
          </a:p>
          <a:p>
            <a:pPr algn="just">
              <a:defRPr/>
            </a:pPr>
            <a:r>
              <a:rPr lang="en-US" b="1" dirty="0">
                <a:solidFill>
                  <a:srgbClr val="006600"/>
                </a:solidFill>
              </a:rPr>
              <a:t>Esters are named as </a:t>
            </a:r>
            <a:r>
              <a:rPr lang="en-US" b="1" i="1" dirty="0">
                <a:solidFill>
                  <a:srgbClr val="006600"/>
                </a:solidFill>
              </a:rPr>
              <a:t>alkyl carboxylates</a:t>
            </a:r>
            <a:r>
              <a:rPr lang="en-US" i="1" dirty="0">
                <a:solidFill>
                  <a:srgbClr val="006600"/>
                </a:solidFill>
              </a:rPr>
              <a:t>.</a:t>
            </a:r>
          </a:p>
          <a:p>
            <a:pPr algn="just">
              <a:defRPr/>
            </a:pPr>
            <a:endParaRPr lang="en-US" sz="1200" i="1" dirty="0">
              <a:solidFill>
                <a:srgbClr val="800000"/>
              </a:solidFill>
            </a:endParaRPr>
          </a:p>
          <a:p>
            <a:pPr algn="just">
              <a:defRPr/>
            </a:pPr>
            <a:r>
              <a:rPr lang="en-US" dirty="0">
                <a:solidFill>
                  <a:srgbClr val="0000FF"/>
                </a:solidFill>
              </a:rPr>
              <a:t>The first word is derived from the alkyl group of the alcohol, and the second word from the carboxylate group of the carboxylic </a:t>
            </a:r>
            <a:r>
              <a:rPr lang="en-US" dirty="0" smtClean="0">
                <a:solidFill>
                  <a:srgbClr val="0000FF"/>
                </a:solidFill>
              </a:rPr>
              <a:t>acid</a:t>
            </a:r>
            <a:endParaRPr lang="en-US" dirty="0">
              <a:solidFill>
                <a:srgbClr val="0000FF"/>
              </a:solidFill>
            </a:endParaRPr>
          </a:p>
        </p:txBody>
      </p:sp>
      <p:grpSp>
        <p:nvGrpSpPr>
          <p:cNvPr id="2" name="Group 1"/>
          <p:cNvGrpSpPr/>
          <p:nvPr/>
        </p:nvGrpSpPr>
        <p:grpSpPr>
          <a:xfrm>
            <a:off x="424391" y="2362200"/>
            <a:ext cx="8338609" cy="4114800"/>
            <a:chOff x="424391" y="2362200"/>
            <a:chExt cx="8338609" cy="4114800"/>
          </a:xfrm>
        </p:grpSpPr>
        <p:pic>
          <p:nvPicPr>
            <p:cNvPr id="4" name="Picture 2"/>
            <p:cNvPicPr>
              <a:picLocks noChangeAspect="1" noChangeArrowheads="1"/>
            </p:cNvPicPr>
            <p:nvPr/>
          </p:nvPicPr>
          <p:blipFill>
            <a:blip r:embed="rId2"/>
            <a:stretch>
              <a:fillRect/>
            </a:stretch>
          </p:blipFill>
          <p:spPr bwMode="auto">
            <a:xfrm>
              <a:off x="609600" y="2624673"/>
              <a:ext cx="2045796" cy="1704830"/>
            </a:xfrm>
            <a:prstGeom prst="rect">
              <a:avLst/>
            </a:prstGeom>
            <a:noFill/>
            <a:ln w="9525">
              <a:noFill/>
              <a:miter lim="800000"/>
              <a:headEnd/>
              <a:tailEnd/>
            </a:ln>
          </p:spPr>
        </p:pic>
        <p:pic>
          <p:nvPicPr>
            <p:cNvPr id="5" name="Picture 4"/>
            <p:cNvPicPr>
              <a:picLocks noChangeAspect="1" noChangeArrowheads="1"/>
            </p:cNvPicPr>
            <p:nvPr/>
          </p:nvPicPr>
          <p:blipFill>
            <a:blip r:embed="rId3"/>
            <a:stretch>
              <a:fillRect/>
            </a:stretch>
          </p:blipFill>
          <p:spPr bwMode="auto">
            <a:xfrm>
              <a:off x="4559714" y="2362200"/>
              <a:ext cx="3711804" cy="2057400"/>
            </a:xfrm>
            <a:prstGeom prst="rect">
              <a:avLst/>
            </a:prstGeom>
            <a:noFill/>
            <a:ln w="9525">
              <a:noFill/>
              <a:miter lim="800000"/>
              <a:headEnd/>
              <a:tailEnd/>
            </a:ln>
          </p:spPr>
        </p:pic>
        <p:pic>
          <p:nvPicPr>
            <p:cNvPr id="6" name="Picture 3"/>
            <p:cNvPicPr>
              <a:picLocks noChangeAspect="1" noChangeArrowheads="1"/>
            </p:cNvPicPr>
            <p:nvPr/>
          </p:nvPicPr>
          <p:blipFill>
            <a:blip r:embed="rId4"/>
            <a:stretch>
              <a:fillRect/>
            </a:stretch>
          </p:blipFill>
          <p:spPr bwMode="auto">
            <a:xfrm>
              <a:off x="424391" y="4690156"/>
              <a:ext cx="8338609" cy="1786844"/>
            </a:xfrm>
            <a:prstGeom prst="rect">
              <a:avLst/>
            </a:prstGeom>
            <a:noFill/>
            <a:ln w="9525">
              <a:noFill/>
              <a:miter lim="800000"/>
              <a:headEnd/>
              <a:tailEnd/>
            </a:ln>
          </p:spPr>
        </p:pic>
      </p:grpSp>
    </p:spTree>
    <p:extLst>
      <p:ext uri="{BB962C8B-B14F-4D97-AF65-F5344CB8AC3E}">
        <p14:creationId xmlns:p14="http://schemas.microsoft.com/office/powerpoint/2010/main" val="3090592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28600" y="76200"/>
            <a:ext cx="8686800" cy="5724644"/>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sz="800" b="1" dirty="0">
              <a:solidFill>
                <a:srgbClr val="003300"/>
              </a:solidFill>
              <a:effectLst>
                <a:outerShdw blurRad="38100" dist="38100" dir="2700000" algn="tl">
                  <a:srgbClr val="C0C0C0"/>
                </a:outerShdw>
              </a:effectLst>
            </a:endParaRPr>
          </a:p>
          <a:p>
            <a:pPr eaLnBrk="0" hangingPunct="0">
              <a:defRPr/>
            </a:pPr>
            <a:r>
              <a:rPr lang="en-US" sz="2000" b="1" dirty="0">
                <a:solidFill>
                  <a:srgbClr val="003300"/>
                </a:solidFill>
              </a:rPr>
              <a:t>Nomenclature of </a:t>
            </a:r>
            <a:r>
              <a:rPr lang="en-US" sz="2000" b="1" dirty="0" smtClean="0">
                <a:solidFill>
                  <a:srgbClr val="003300"/>
                </a:solidFill>
              </a:rPr>
              <a:t>Esters</a:t>
            </a:r>
          </a:p>
          <a:p>
            <a:pPr algn="just">
              <a:defRPr/>
            </a:pPr>
            <a:r>
              <a:rPr lang="en-US" dirty="0">
                <a:solidFill>
                  <a:srgbClr val="0000FF"/>
                </a:solidFill>
              </a:rPr>
              <a:t>Name the following compounds</a:t>
            </a:r>
          </a:p>
          <a:p>
            <a:pPr algn="just">
              <a:defRPr/>
            </a:pPr>
            <a:endParaRPr lang="en-US" dirty="0" smtClean="0">
              <a:solidFill>
                <a:srgbClr val="0000FF"/>
              </a:solidFill>
            </a:endParaRPr>
          </a:p>
          <a:p>
            <a:pPr algn="just">
              <a:defRPr/>
            </a:pPr>
            <a:endParaRPr lang="en-US" dirty="0">
              <a:solidFill>
                <a:srgbClr val="0000FF"/>
              </a:solidFill>
            </a:endParaRPr>
          </a:p>
          <a:p>
            <a:pPr algn="just">
              <a:defRPr/>
            </a:pPr>
            <a:endParaRPr lang="en-US" dirty="0" smtClean="0">
              <a:solidFill>
                <a:srgbClr val="0000FF"/>
              </a:solidFill>
            </a:endParaRPr>
          </a:p>
          <a:p>
            <a:pPr algn="just">
              <a:defRPr/>
            </a:pPr>
            <a:endParaRPr lang="en-US" dirty="0">
              <a:solidFill>
                <a:srgbClr val="0000FF"/>
              </a:solidFill>
            </a:endParaRPr>
          </a:p>
          <a:p>
            <a:pPr algn="just">
              <a:defRPr/>
            </a:pPr>
            <a:endParaRPr lang="en-US" dirty="0" smtClean="0">
              <a:solidFill>
                <a:srgbClr val="0000FF"/>
              </a:solidFill>
            </a:endParaRPr>
          </a:p>
          <a:p>
            <a:pPr algn="just">
              <a:defRPr/>
            </a:pPr>
            <a:endParaRPr lang="en-US" sz="900" dirty="0" smtClean="0">
              <a:solidFill>
                <a:srgbClr val="0000FF"/>
              </a:solidFill>
            </a:endParaRPr>
          </a:p>
          <a:p>
            <a:pPr algn="just">
              <a:defRPr/>
            </a:pPr>
            <a:endParaRPr lang="en-US" dirty="0" smtClean="0">
              <a:solidFill>
                <a:srgbClr val="0000FF"/>
              </a:solidFill>
            </a:endParaRPr>
          </a:p>
          <a:p>
            <a:pPr marL="285750" indent="-285750" algn="just">
              <a:buFont typeface="Wingdings" panose="05000000000000000000" pitchFamily="2" charset="2"/>
              <a:buChar char="q"/>
              <a:defRPr/>
            </a:pPr>
            <a:r>
              <a:rPr lang="en-US" b="1" dirty="0" smtClean="0">
                <a:solidFill>
                  <a:srgbClr val="460000"/>
                </a:solidFill>
              </a:rPr>
              <a:t>Reaction </a:t>
            </a:r>
            <a:r>
              <a:rPr lang="en-US" b="1" dirty="0">
                <a:solidFill>
                  <a:srgbClr val="460000"/>
                </a:solidFill>
              </a:rPr>
              <a:t>of —OH and —COOH on same molecule produces a cyclic ester called </a:t>
            </a:r>
            <a:r>
              <a:rPr lang="en-US" b="1" i="1" dirty="0">
                <a:solidFill>
                  <a:srgbClr val="460000"/>
                </a:solidFill>
              </a:rPr>
              <a:t>lactone</a:t>
            </a:r>
            <a:r>
              <a:rPr lang="en-US" b="1" dirty="0">
                <a:solidFill>
                  <a:srgbClr val="460000"/>
                </a:solidFill>
              </a:rPr>
              <a:t>.</a:t>
            </a:r>
          </a:p>
          <a:p>
            <a:pPr marL="171450" indent="-171450" algn="just">
              <a:buFont typeface="Wingdings" panose="05000000000000000000" pitchFamily="2" charset="2"/>
              <a:buChar char="q"/>
              <a:defRPr/>
            </a:pPr>
            <a:endParaRPr lang="en-US" sz="1000"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To name, add the word </a:t>
            </a:r>
            <a:r>
              <a:rPr lang="en-US" b="1" i="1" dirty="0">
                <a:solidFill>
                  <a:srgbClr val="460000"/>
                </a:solidFill>
              </a:rPr>
              <a:t>lactone</a:t>
            </a:r>
            <a:r>
              <a:rPr lang="en-US" b="1" dirty="0">
                <a:solidFill>
                  <a:srgbClr val="460000"/>
                </a:solidFill>
              </a:rPr>
              <a:t> to the IUPAC acid name or replace the -</a:t>
            </a:r>
            <a:r>
              <a:rPr lang="en-US" b="1" i="1" dirty="0" err="1">
                <a:solidFill>
                  <a:srgbClr val="460000"/>
                </a:solidFill>
              </a:rPr>
              <a:t>ic</a:t>
            </a:r>
            <a:r>
              <a:rPr lang="en-US" b="1" i="1" dirty="0">
                <a:solidFill>
                  <a:srgbClr val="460000"/>
                </a:solidFill>
              </a:rPr>
              <a:t> acid</a:t>
            </a:r>
            <a:r>
              <a:rPr lang="en-US" b="1" dirty="0">
                <a:solidFill>
                  <a:srgbClr val="460000"/>
                </a:solidFill>
              </a:rPr>
              <a:t> of common name with –</a:t>
            </a:r>
            <a:r>
              <a:rPr lang="en-US" b="1" i="1" dirty="0" err="1">
                <a:solidFill>
                  <a:srgbClr val="460000"/>
                </a:solidFill>
              </a:rPr>
              <a:t>olactone</a:t>
            </a:r>
            <a:endParaRPr lang="en-US" b="1" i="1" dirty="0">
              <a:solidFill>
                <a:srgbClr val="460000"/>
              </a:solidFill>
            </a:endParaRPr>
          </a:p>
          <a:p>
            <a:pPr eaLnBrk="0" hangingPunct="0">
              <a:defRPr/>
            </a:pPr>
            <a:endParaRPr lang="en-US" sz="2000" b="1" dirty="0" smtClean="0">
              <a:solidFill>
                <a:srgbClr val="003300"/>
              </a:solidFill>
            </a:endParaRPr>
          </a:p>
          <a:p>
            <a:pPr eaLnBrk="0" hangingPunct="0">
              <a:defRPr/>
            </a:pPr>
            <a:endParaRPr lang="en-US" sz="2000" b="1" dirty="0">
              <a:solidFill>
                <a:srgbClr val="003300"/>
              </a:solidFill>
            </a:endParaRPr>
          </a:p>
          <a:p>
            <a:pPr eaLnBrk="0" hangingPunct="0">
              <a:defRPr/>
            </a:pPr>
            <a:endParaRPr lang="en-US" sz="2000" b="1" dirty="0" smtClean="0">
              <a:solidFill>
                <a:srgbClr val="003300"/>
              </a:solidFill>
            </a:endParaRPr>
          </a:p>
          <a:p>
            <a:pPr eaLnBrk="0" hangingPunct="0">
              <a:defRPr/>
            </a:pPr>
            <a:endParaRPr lang="en-US" sz="2000" b="1" dirty="0">
              <a:solidFill>
                <a:srgbClr val="003300"/>
              </a:solidFill>
            </a:endParaRPr>
          </a:p>
          <a:p>
            <a:pPr>
              <a:defRPr/>
            </a:pPr>
            <a:endParaRPr lang="en-US" sz="900" dirty="0">
              <a:solidFill>
                <a:srgbClr val="0000FF"/>
              </a:solidFill>
            </a:endParaRPr>
          </a:p>
        </p:txBody>
      </p:sp>
      <p:grpSp>
        <p:nvGrpSpPr>
          <p:cNvPr id="2" name="Group 1"/>
          <p:cNvGrpSpPr/>
          <p:nvPr/>
        </p:nvGrpSpPr>
        <p:grpSpPr>
          <a:xfrm>
            <a:off x="304800" y="1250950"/>
            <a:ext cx="8620125" cy="5480776"/>
            <a:chOff x="304800" y="1250950"/>
            <a:chExt cx="8620125" cy="5480776"/>
          </a:xfrm>
        </p:grpSpPr>
        <p:pic>
          <p:nvPicPr>
            <p:cNvPr id="6" name="Picture 5" descr="21_00-07UN"/>
            <p:cNvPicPr>
              <a:picLocks noChangeAspect="1" noChangeArrowheads="1"/>
            </p:cNvPicPr>
            <p:nvPr/>
          </p:nvPicPr>
          <p:blipFill rotWithShape="1">
            <a:blip r:embed="rId4" cstate="print"/>
            <a:srcRect l="20306" t="2" b="23378"/>
            <a:stretch/>
          </p:blipFill>
          <p:spPr bwMode="auto">
            <a:xfrm>
              <a:off x="488406" y="4495800"/>
              <a:ext cx="8198394" cy="2235926"/>
            </a:xfrm>
            <a:prstGeom prst="rect">
              <a:avLst/>
            </a:prstGeom>
            <a:noFill/>
            <a:ln w="9525">
              <a:noFill/>
              <a:miter lim="800000"/>
              <a:headEnd/>
              <a:tailEnd/>
            </a:ln>
          </p:spPr>
        </p:pic>
        <p:graphicFrame>
          <p:nvGraphicFramePr>
            <p:cNvPr id="3" name="Object 2"/>
            <p:cNvGraphicFramePr>
              <a:graphicFrameLocks noChangeAspect="1"/>
            </p:cNvGraphicFramePr>
            <p:nvPr>
              <p:extLst>
                <p:ext uri="{D42A27DB-BD31-4B8C-83A1-F6EECF244321}">
                  <p14:modId xmlns:p14="http://schemas.microsoft.com/office/powerpoint/2010/main" val="4052859693"/>
                </p:ext>
              </p:extLst>
            </p:nvPr>
          </p:nvGraphicFramePr>
          <p:xfrm>
            <a:off x="304800" y="1250950"/>
            <a:ext cx="8620125" cy="1644650"/>
          </p:xfrm>
          <a:graphic>
            <a:graphicData uri="http://schemas.openxmlformats.org/presentationml/2006/ole">
              <mc:AlternateContent xmlns:mc="http://schemas.openxmlformats.org/markup-compatibility/2006">
                <mc:Choice xmlns:v="urn:schemas-microsoft-com:vml" Requires="v">
                  <p:oleObj spid="_x0000_s24643" name="CS ChemDraw Drawing" r:id="rId5" imgW="8620715" imgH="1645326" progId="ChemDraw.Document.6.0">
                    <p:embed/>
                  </p:oleObj>
                </mc:Choice>
                <mc:Fallback>
                  <p:oleObj name="CS ChemDraw Drawing" r:id="rId5" imgW="8620715" imgH="1645326" progId="ChemDraw.Document.6.0">
                    <p:embed/>
                    <p:pic>
                      <p:nvPicPr>
                        <p:cNvPr id="0" name=""/>
                        <p:cNvPicPr/>
                        <p:nvPr/>
                      </p:nvPicPr>
                      <p:blipFill>
                        <a:blip r:embed="rId6"/>
                        <a:stretch>
                          <a:fillRect/>
                        </a:stretch>
                      </p:blipFill>
                      <p:spPr>
                        <a:xfrm>
                          <a:off x="304800" y="1250950"/>
                          <a:ext cx="8620125" cy="1644650"/>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28600" y="143976"/>
            <a:ext cx="8686800" cy="2539157"/>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ESTERS</a:t>
            </a:r>
            <a:endParaRPr lang="en-US" sz="2800" b="1" dirty="0">
              <a:effectLst>
                <a:outerShdw blurRad="38100" dist="38100" dir="2700000" algn="tl">
                  <a:srgbClr val="C0C0C0"/>
                </a:outerShdw>
              </a:effectLst>
              <a:latin typeface="Arial Black" panose="020B0A04020102020204" pitchFamily="34" charset="0"/>
              <a:cs typeface="Tahoma" pitchFamily="34" charset="0"/>
            </a:endParaRPr>
          </a:p>
          <a:p>
            <a:pPr algn="just" eaLnBrk="0" hangingPunct="0">
              <a:defRPr/>
            </a:pPr>
            <a:r>
              <a:rPr lang="en-US" sz="2000" b="1" dirty="0" smtClean="0">
                <a:solidFill>
                  <a:srgbClr val="003300"/>
                </a:solidFill>
              </a:rPr>
              <a:t>Synthesis of esters</a:t>
            </a:r>
          </a:p>
          <a:p>
            <a:pPr algn="just" eaLnBrk="0" hangingPunct="0">
              <a:defRPr/>
            </a:pPr>
            <a:endParaRPr lang="en-US" sz="1100" b="1" dirty="0">
              <a:solidFill>
                <a:srgbClr val="0000FF"/>
              </a:solidFill>
            </a:endParaRPr>
          </a:p>
          <a:p>
            <a:pPr algn="just" eaLnBrk="0" hangingPunct="0">
              <a:defRPr/>
            </a:pPr>
            <a:r>
              <a:rPr lang="en-US" dirty="0">
                <a:solidFill>
                  <a:srgbClr val="0000FF"/>
                </a:solidFill>
              </a:rPr>
              <a:t>Esters can be </a:t>
            </a:r>
            <a:r>
              <a:rPr lang="en-US" dirty="0" smtClean="0">
                <a:solidFill>
                  <a:srgbClr val="0000FF"/>
                </a:solidFill>
              </a:rPr>
              <a:t>prepared </a:t>
            </a:r>
            <a:r>
              <a:rPr lang="en-US" dirty="0">
                <a:solidFill>
                  <a:srgbClr val="0000FF"/>
                </a:solidFill>
              </a:rPr>
              <a:t>from the carboxylic acid through the Fischer </a:t>
            </a:r>
            <a:r>
              <a:rPr lang="en-US" dirty="0" err="1" smtClean="0">
                <a:solidFill>
                  <a:srgbClr val="0000FF"/>
                </a:solidFill>
              </a:rPr>
              <a:t>esterification</a:t>
            </a:r>
            <a:r>
              <a:rPr lang="en-US" dirty="0" smtClean="0">
                <a:solidFill>
                  <a:srgbClr val="0000FF"/>
                </a:solidFill>
              </a:rPr>
              <a:t>, which is the reaction </a:t>
            </a:r>
            <a:r>
              <a:rPr lang="en-US" dirty="0">
                <a:solidFill>
                  <a:srgbClr val="0000FF"/>
                </a:solidFill>
              </a:rPr>
              <a:t>of a carboxylic acid with an alcohol under acidic conditions </a:t>
            </a:r>
            <a:r>
              <a:rPr lang="en-US" dirty="0" smtClean="0">
                <a:solidFill>
                  <a:srgbClr val="0000FF"/>
                </a:solidFill>
              </a:rPr>
              <a:t>produces.</a:t>
            </a:r>
            <a:endParaRPr lang="en-US" dirty="0">
              <a:solidFill>
                <a:srgbClr val="0000FF"/>
              </a:solidFill>
            </a:endParaRPr>
          </a:p>
          <a:p>
            <a:pPr>
              <a:defRPr/>
            </a:pPr>
            <a:endParaRPr lang="en-US" sz="1400" dirty="0">
              <a:solidFill>
                <a:schemeClr val="accent2"/>
              </a:solidFill>
            </a:endParaRPr>
          </a:p>
          <a:p>
            <a:pPr marL="285750" indent="-285750" algn="just">
              <a:buFont typeface="Wingdings" panose="05000000000000000000" pitchFamily="2" charset="2"/>
              <a:buChar char="q"/>
              <a:defRPr/>
            </a:pPr>
            <a:r>
              <a:rPr lang="en-US" b="1" dirty="0">
                <a:solidFill>
                  <a:srgbClr val="460000"/>
                </a:solidFill>
              </a:rPr>
              <a:t>The reaction is an equilibrium, the yield of ester is not </a:t>
            </a:r>
            <a:r>
              <a:rPr lang="en-US" b="1" dirty="0" smtClean="0">
                <a:solidFill>
                  <a:srgbClr val="460000"/>
                </a:solidFill>
              </a:rPr>
              <a:t>high</a:t>
            </a:r>
          </a:p>
          <a:p>
            <a:pPr marL="285750" indent="-285750" algn="just">
              <a:buFont typeface="Wingdings" panose="05000000000000000000" pitchFamily="2" charset="2"/>
              <a:buChar char="q"/>
              <a:defRPr/>
            </a:pPr>
            <a:endParaRPr lang="en-US" sz="1400"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To drive the equilibrium to the formations of products use a large excess of alcohol</a:t>
            </a:r>
          </a:p>
        </p:txBody>
      </p:sp>
      <p:grpSp>
        <p:nvGrpSpPr>
          <p:cNvPr id="5" name="Group 4"/>
          <p:cNvGrpSpPr/>
          <p:nvPr/>
        </p:nvGrpSpPr>
        <p:grpSpPr>
          <a:xfrm>
            <a:off x="196280" y="2743200"/>
            <a:ext cx="8778566" cy="3962401"/>
            <a:chOff x="196280" y="2743200"/>
            <a:chExt cx="8778566" cy="3962401"/>
          </a:xfrm>
        </p:grpSpPr>
        <p:pic>
          <p:nvPicPr>
            <p:cNvPr id="50180" name="Picture 1031"/>
            <p:cNvPicPr>
              <a:picLocks noChangeAspect="1" noChangeArrowheads="1"/>
            </p:cNvPicPr>
            <p:nvPr/>
          </p:nvPicPr>
          <p:blipFill>
            <a:blip r:embed="rId3" cstate="print"/>
            <a:srcRect b="16240"/>
            <a:stretch>
              <a:fillRect/>
            </a:stretch>
          </p:blipFill>
          <p:spPr bwMode="auto">
            <a:xfrm>
              <a:off x="196280" y="2743200"/>
              <a:ext cx="8719120" cy="1219200"/>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228599" y="4114801"/>
              <a:ext cx="8746247" cy="25908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Text Box 4"/>
          <p:cNvSpPr txBox="1">
            <a:spLocks noChangeArrowheads="1"/>
          </p:cNvSpPr>
          <p:nvPr/>
        </p:nvSpPr>
        <p:spPr bwMode="auto">
          <a:xfrm>
            <a:off x="304800" y="152400"/>
            <a:ext cx="8534400" cy="1038746"/>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sz="2000" b="1" dirty="0">
                <a:solidFill>
                  <a:srgbClr val="003300"/>
                </a:solidFill>
              </a:rPr>
              <a:t>Fischer </a:t>
            </a:r>
            <a:r>
              <a:rPr lang="en-US" sz="2000" b="1" dirty="0" err="1">
                <a:solidFill>
                  <a:srgbClr val="003300"/>
                </a:solidFill>
              </a:rPr>
              <a:t>Esterification</a:t>
            </a:r>
            <a:r>
              <a:rPr lang="en-US" sz="2000" b="1" dirty="0">
                <a:solidFill>
                  <a:srgbClr val="003300"/>
                </a:solidFill>
              </a:rPr>
              <a:t> Mechanism</a:t>
            </a:r>
          </a:p>
        </p:txBody>
      </p:sp>
      <p:grpSp>
        <p:nvGrpSpPr>
          <p:cNvPr id="3" name="Group 2"/>
          <p:cNvGrpSpPr/>
          <p:nvPr/>
        </p:nvGrpSpPr>
        <p:grpSpPr>
          <a:xfrm>
            <a:off x="228600" y="1454332"/>
            <a:ext cx="8610600" cy="5022668"/>
            <a:chOff x="228600" y="1338943"/>
            <a:chExt cx="8610600" cy="5022668"/>
          </a:xfrm>
        </p:grpSpPr>
        <p:pic>
          <p:nvPicPr>
            <p:cNvPr id="43012" name="Picture 5" descr="20_07-21-2UN"/>
            <p:cNvPicPr>
              <a:picLocks noChangeAspect="1" noChangeArrowheads="1"/>
            </p:cNvPicPr>
            <p:nvPr/>
          </p:nvPicPr>
          <p:blipFill rotWithShape="1">
            <a:blip r:embed="rId3" cstate="print"/>
            <a:srcRect b="10217"/>
            <a:stretch/>
          </p:blipFill>
          <p:spPr bwMode="auto">
            <a:xfrm>
              <a:off x="305480" y="1338943"/>
              <a:ext cx="8533720" cy="2318657"/>
            </a:xfrm>
            <a:prstGeom prst="rect">
              <a:avLst/>
            </a:prstGeom>
            <a:noFill/>
            <a:ln w="9525">
              <a:noFill/>
              <a:miter lim="800000"/>
              <a:headEnd/>
              <a:tailEnd/>
            </a:ln>
          </p:spPr>
        </p:pic>
        <p:pic>
          <p:nvPicPr>
            <p:cNvPr id="43013" name="Picture 6" descr="20_07-21-1UN"/>
            <p:cNvPicPr>
              <a:picLocks noChangeAspect="1" noChangeArrowheads="1"/>
            </p:cNvPicPr>
            <p:nvPr/>
          </p:nvPicPr>
          <p:blipFill rotWithShape="1">
            <a:blip r:embed="rId4" cstate="print"/>
            <a:srcRect b="11035"/>
            <a:stretch/>
          </p:blipFill>
          <p:spPr bwMode="auto">
            <a:xfrm>
              <a:off x="228600" y="4202596"/>
              <a:ext cx="8610600" cy="215901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 Box 4"/>
          <p:cNvSpPr txBox="1">
            <a:spLocks noChangeArrowheads="1"/>
          </p:cNvSpPr>
          <p:nvPr/>
        </p:nvSpPr>
        <p:spPr bwMode="auto">
          <a:xfrm>
            <a:off x="304800" y="152400"/>
            <a:ext cx="8534400" cy="2646878"/>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sz="1200" b="1" dirty="0">
              <a:solidFill>
                <a:srgbClr val="003300"/>
              </a:solidFill>
              <a:effectLst>
                <a:outerShdw blurRad="38100" dist="38100" dir="2700000" algn="tl">
                  <a:srgbClr val="C0C0C0"/>
                </a:outerShdw>
              </a:effectLst>
            </a:endParaRPr>
          </a:p>
          <a:p>
            <a:pPr eaLnBrk="0" hangingPunct="0">
              <a:defRPr/>
            </a:pPr>
            <a:r>
              <a:rPr lang="en-US" sz="2000" b="1" dirty="0">
                <a:solidFill>
                  <a:srgbClr val="003300"/>
                </a:solidFill>
              </a:rPr>
              <a:t>Esterification using Diazomethane</a:t>
            </a:r>
          </a:p>
          <a:p>
            <a:pPr eaLnBrk="0" hangingPunct="0">
              <a:defRPr/>
            </a:pPr>
            <a:endParaRPr lang="en-US" dirty="0">
              <a:solidFill>
                <a:srgbClr val="7030A0"/>
              </a:solidFill>
            </a:endParaRPr>
          </a:p>
          <a:p>
            <a:pPr algn="just" eaLnBrk="0" hangingPunct="0">
              <a:defRPr/>
            </a:pPr>
            <a:r>
              <a:rPr lang="en-US" dirty="0">
                <a:solidFill>
                  <a:srgbClr val="0000FF"/>
                </a:solidFill>
              </a:rPr>
              <a:t>Carboxylic acids are converted to their methyl esters very simply by adding an ether solution of diazomethane (CH</a:t>
            </a:r>
            <a:r>
              <a:rPr lang="en-US" baseline="-25000" dirty="0">
                <a:solidFill>
                  <a:srgbClr val="0000FF"/>
                </a:solidFill>
              </a:rPr>
              <a:t>2</a:t>
            </a:r>
            <a:r>
              <a:rPr lang="en-US" dirty="0">
                <a:solidFill>
                  <a:srgbClr val="0000FF"/>
                </a:solidFill>
              </a:rPr>
              <a:t>N</a:t>
            </a:r>
            <a:r>
              <a:rPr lang="en-US" baseline="-25000" dirty="0">
                <a:solidFill>
                  <a:srgbClr val="0000FF"/>
                </a:solidFill>
              </a:rPr>
              <a:t>2</a:t>
            </a:r>
            <a:r>
              <a:rPr lang="en-US" dirty="0" smtClean="0">
                <a:solidFill>
                  <a:srgbClr val="0000FF"/>
                </a:solidFill>
              </a:rPr>
              <a:t>).</a:t>
            </a:r>
          </a:p>
          <a:p>
            <a:pPr algn="just" eaLnBrk="0" hangingPunct="0">
              <a:defRPr/>
            </a:pPr>
            <a:endParaRPr lang="en-US" dirty="0">
              <a:solidFill>
                <a:srgbClr val="800000"/>
              </a:solidFill>
            </a:endParaRPr>
          </a:p>
          <a:p>
            <a:pPr algn="just" eaLnBrk="0" hangingPunct="0">
              <a:defRPr/>
            </a:pPr>
            <a:endParaRPr lang="en-US" sz="1000" dirty="0">
              <a:solidFill>
                <a:srgbClr val="800000"/>
              </a:solidFill>
            </a:endParaRPr>
          </a:p>
          <a:p>
            <a:pPr algn="just" eaLnBrk="0" hangingPunct="0">
              <a:defRPr/>
            </a:pPr>
            <a:r>
              <a:rPr lang="en-US" b="1" dirty="0">
                <a:solidFill>
                  <a:srgbClr val="460000"/>
                </a:solidFill>
              </a:rPr>
              <a:t>Diazomethane is very toxic, and can be explosive.  </a:t>
            </a:r>
          </a:p>
        </p:txBody>
      </p:sp>
      <p:pic>
        <p:nvPicPr>
          <p:cNvPr id="44035" name="Picture 16"/>
          <p:cNvPicPr>
            <a:picLocks noChangeAspect="1" noChangeArrowheads="1"/>
          </p:cNvPicPr>
          <p:nvPr/>
        </p:nvPicPr>
        <p:blipFill rotWithShape="1">
          <a:blip r:embed="rId3" cstate="print"/>
          <a:srcRect b="9580"/>
          <a:stretch/>
        </p:blipFill>
        <p:spPr bwMode="auto">
          <a:xfrm>
            <a:off x="228600" y="3357564"/>
            <a:ext cx="8686800" cy="2638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304800" y="152400"/>
            <a:ext cx="8534400" cy="984885"/>
          </a:xfrm>
          <a:prstGeom prst="rect">
            <a:avLst/>
          </a:prstGeom>
          <a:noFill/>
          <a:ln>
            <a:noFill/>
          </a:ln>
          <a:effectLst/>
          <a:ex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ESTERS</a:t>
            </a:r>
            <a:endParaRPr lang="en-US" sz="1200" b="1" dirty="0">
              <a:effectLst>
                <a:outerShdw blurRad="38100" dist="38100" dir="2700000" algn="tl">
                  <a:srgbClr val="C0C0C0"/>
                </a:outerShdw>
              </a:effectLst>
            </a:endParaRPr>
          </a:p>
          <a:p>
            <a:pPr>
              <a:spcBef>
                <a:spcPct val="50000"/>
              </a:spcBef>
              <a:defRPr/>
            </a:pPr>
            <a:r>
              <a:rPr lang="en-US" sz="2000" b="1" dirty="0">
                <a:solidFill>
                  <a:srgbClr val="003300"/>
                </a:solidFill>
              </a:rPr>
              <a:t>Mechanism for Diazomethane </a:t>
            </a:r>
            <a:r>
              <a:rPr lang="en-US" sz="2000" b="1" dirty="0" err="1">
                <a:solidFill>
                  <a:srgbClr val="003300"/>
                </a:solidFill>
              </a:rPr>
              <a:t>esterification</a:t>
            </a:r>
            <a:endParaRPr lang="en-US" sz="2000" b="1" dirty="0">
              <a:solidFill>
                <a:srgbClr val="003300"/>
              </a:solidFill>
            </a:endParaRPr>
          </a:p>
        </p:txBody>
      </p:sp>
      <p:grpSp>
        <p:nvGrpSpPr>
          <p:cNvPr id="2" name="Group 11"/>
          <p:cNvGrpSpPr>
            <a:grpSpLocks/>
          </p:cNvGrpSpPr>
          <p:nvPr/>
        </p:nvGrpSpPr>
        <p:grpSpPr bwMode="auto">
          <a:xfrm>
            <a:off x="228600" y="1447800"/>
            <a:ext cx="8686800" cy="5181600"/>
            <a:chOff x="192" y="1056"/>
            <a:chExt cx="5424" cy="2826"/>
          </a:xfrm>
        </p:grpSpPr>
        <p:graphicFrame>
          <p:nvGraphicFramePr>
            <p:cNvPr id="3074" name="Object 6"/>
            <p:cNvGraphicFramePr>
              <a:graphicFrameLocks noChangeAspect="1"/>
            </p:cNvGraphicFramePr>
            <p:nvPr/>
          </p:nvGraphicFramePr>
          <p:xfrm>
            <a:off x="384" y="2928"/>
            <a:ext cx="4763" cy="954"/>
          </p:xfrm>
          <a:graphic>
            <a:graphicData uri="http://schemas.openxmlformats.org/presentationml/2006/ole">
              <mc:AlternateContent xmlns:mc="http://schemas.openxmlformats.org/markup-compatibility/2006">
                <mc:Choice xmlns:v="urn:schemas-microsoft-com:vml" Requires="v">
                  <p:oleObj spid="_x0000_s6264" name="CorelPhotoPaint.Image.7" r:id="rId4" imgW="7561905" imgH="1514286" progId="">
                    <p:embed/>
                  </p:oleObj>
                </mc:Choice>
                <mc:Fallback>
                  <p:oleObj name="CorelPhotoPaint.Image.7" r:id="rId4" imgW="7561905" imgH="1514286"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928"/>
                          <a:ext cx="4763" cy="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78" name="Picture 9" descr="20_07-36UNRev1"/>
            <p:cNvPicPr>
              <a:picLocks noChangeAspect="1" noChangeArrowheads="1"/>
            </p:cNvPicPr>
            <p:nvPr/>
          </p:nvPicPr>
          <p:blipFill>
            <a:blip r:embed="rId6" cstate="print"/>
            <a:srcRect/>
            <a:stretch>
              <a:fillRect/>
            </a:stretch>
          </p:blipFill>
          <p:spPr bwMode="auto">
            <a:xfrm>
              <a:off x="192" y="1584"/>
              <a:ext cx="5424" cy="1063"/>
            </a:xfrm>
            <a:prstGeom prst="rect">
              <a:avLst/>
            </a:prstGeom>
            <a:noFill/>
            <a:ln w="9525">
              <a:noFill/>
              <a:miter lim="800000"/>
              <a:headEnd/>
              <a:tailEnd/>
            </a:ln>
          </p:spPr>
        </p:pic>
        <p:graphicFrame>
          <p:nvGraphicFramePr>
            <p:cNvPr id="3075" name="Object 10"/>
            <p:cNvGraphicFramePr>
              <a:graphicFrameLocks noChangeAspect="1"/>
            </p:cNvGraphicFramePr>
            <p:nvPr/>
          </p:nvGraphicFramePr>
          <p:xfrm>
            <a:off x="240" y="1056"/>
            <a:ext cx="1614" cy="216"/>
          </p:xfrm>
          <a:graphic>
            <a:graphicData uri="http://schemas.openxmlformats.org/presentationml/2006/ole">
              <mc:AlternateContent xmlns:mc="http://schemas.openxmlformats.org/markup-compatibility/2006">
                <mc:Choice xmlns:v="urn:schemas-microsoft-com:vml" Requires="v">
                  <p:oleObj spid="_x0000_s6265" name="CorelPhotoPaint.Image.7" r:id="rId7" imgW="2561905" imgH="342676" progId="">
                    <p:embed/>
                  </p:oleObj>
                </mc:Choice>
                <mc:Fallback>
                  <p:oleObj name="CorelPhotoPaint.Image.7" r:id="rId7" imgW="2561905" imgH="342676" progId="">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 y="1056"/>
                          <a:ext cx="161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600" y="152400"/>
            <a:ext cx="8686800" cy="2269852"/>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sz="900" b="1" dirty="0">
              <a:solidFill>
                <a:srgbClr val="003300"/>
              </a:solidFill>
              <a:effectLst>
                <a:outerShdw blurRad="38100" dist="38100" dir="2700000" algn="tl">
                  <a:srgbClr val="C0C0C0"/>
                </a:outerShdw>
              </a:effectLst>
            </a:endParaRPr>
          </a:p>
          <a:p>
            <a:pPr>
              <a:defRPr/>
            </a:pPr>
            <a:endParaRPr lang="en-US" sz="800" dirty="0">
              <a:solidFill>
                <a:srgbClr val="003300"/>
              </a:solidFill>
            </a:endParaRPr>
          </a:p>
          <a:p>
            <a:pPr algn="just">
              <a:defRPr/>
            </a:pPr>
            <a:r>
              <a:rPr lang="en-US" sz="2000" b="1" dirty="0">
                <a:solidFill>
                  <a:srgbClr val="003300"/>
                </a:solidFill>
              </a:rPr>
              <a:t>Hydrolysis of Esters: Saponification</a:t>
            </a:r>
          </a:p>
          <a:p>
            <a:pPr algn="just">
              <a:defRPr/>
            </a:pPr>
            <a:endParaRPr lang="en-US" b="1" dirty="0">
              <a:solidFill>
                <a:srgbClr val="0000FF"/>
              </a:solidFill>
            </a:endParaRPr>
          </a:p>
          <a:p>
            <a:pPr marL="285750" indent="-285750" algn="just">
              <a:buFont typeface="Wingdings" panose="05000000000000000000" pitchFamily="2" charset="2"/>
              <a:buChar char="q"/>
              <a:defRPr/>
            </a:pPr>
            <a:r>
              <a:rPr lang="en-US" b="1" dirty="0">
                <a:solidFill>
                  <a:srgbClr val="460000"/>
                </a:solidFill>
              </a:rPr>
              <a:t>The base-catalyzed hydrolysis of ester is known as saponification.</a:t>
            </a:r>
          </a:p>
          <a:p>
            <a:pPr marL="285750" indent="-285750" algn="just">
              <a:buFont typeface="Wingdings" panose="05000000000000000000" pitchFamily="2" charset="2"/>
              <a:buChar char="q"/>
              <a:defRPr/>
            </a:pPr>
            <a:endParaRPr lang="en-US"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Saponification means “</a:t>
            </a:r>
            <a:r>
              <a:rPr lang="en-US" b="1" dirty="0" smtClean="0">
                <a:solidFill>
                  <a:srgbClr val="460000"/>
                </a:solidFill>
              </a:rPr>
              <a:t>soap-making”</a:t>
            </a:r>
            <a:endParaRPr lang="en-US" b="1" dirty="0">
              <a:solidFill>
                <a:srgbClr val="460000"/>
              </a:solidFill>
            </a:endParaRPr>
          </a:p>
        </p:txBody>
      </p:sp>
      <p:grpSp>
        <p:nvGrpSpPr>
          <p:cNvPr id="2" name="Group 1"/>
          <p:cNvGrpSpPr/>
          <p:nvPr/>
        </p:nvGrpSpPr>
        <p:grpSpPr>
          <a:xfrm>
            <a:off x="152400" y="2743200"/>
            <a:ext cx="8763000" cy="3900267"/>
            <a:chOff x="152400" y="2743200"/>
            <a:chExt cx="8763000" cy="3900267"/>
          </a:xfrm>
        </p:grpSpPr>
        <p:pic>
          <p:nvPicPr>
            <p:cNvPr id="5" name="Picture 5" descr="21_10-16UN"/>
            <p:cNvPicPr>
              <a:picLocks noChangeAspect="1" noChangeArrowheads="1"/>
            </p:cNvPicPr>
            <p:nvPr/>
          </p:nvPicPr>
          <p:blipFill rotWithShape="1">
            <a:blip r:embed="rId2" cstate="print"/>
            <a:srcRect b="11902"/>
            <a:stretch/>
          </p:blipFill>
          <p:spPr bwMode="auto">
            <a:xfrm>
              <a:off x="290512" y="2743200"/>
              <a:ext cx="8624888" cy="1881051"/>
            </a:xfrm>
            <a:prstGeom prst="rect">
              <a:avLst/>
            </a:prstGeom>
            <a:noFill/>
            <a:ln w="9525">
              <a:noFill/>
              <a:miter lim="800000"/>
              <a:headEnd/>
              <a:tailEnd/>
            </a:ln>
          </p:spPr>
        </p:pic>
        <p:pic>
          <p:nvPicPr>
            <p:cNvPr id="6" name="Picture 2"/>
            <p:cNvPicPr>
              <a:picLocks noChangeAspect="1" noChangeArrowheads="1"/>
            </p:cNvPicPr>
            <p:nvPr/>
          </p:nvPicPr>
          <p:blipFill>
            <a:blip r:embed="rId3"/>
            <a:stretch>
              <a:fillRect/>
            </a:stretch>
          </p:blipFill>
          <p:spPr bwMode="auto">
            <a:xfrm>
              <a:off x="152400" y="5105401"/>
              <a:ext cx="5334000" cy="1523999"/>
            </a:xfrm>
            <a:prstGeom prst="rect">
              <a:avLst/>
            </a:prstGeom>
            <a:noFill/>
            <a:ln w="9525">
              <a:noFill/>
              <a:miter lim="800000"/>
              <a:headEnd/>
              <a:tailEnd/>
            </a:ln>
          </p:spPr>
        </p:pic>
        <p:pic>
          <p:nvPicPr>
            <p:cNvPr id="7" name="Picture 2"/>
            <p:cNvPicPr>
              <a:picLocks noChangeAspect="1" noChangeArrowheads="1"/>
            </p:cNvPicPr>
            <p:nvPr/>
          </p:nvPicPr>
          <p:blipFill>
            <a:blip r:embed="rId4"/>
            <a:stretch>
              <a:fillRect/>
            </a:stretch>
          </p:blipFill>
          <p:spPr bwMode="auto">
            <a:xfrm>
              <a:off x="5638800" y="4686868"/>
              <a:ext cx="3276600" cy="1956599"/>
            </a:xfrm>
            <a:prstGeom prst="rect">
              <a:avLst/>
            </a:prstGeom>
            <a:noFill/>
            <a:ln w="9525">
              <a:noFill/>
              <a:miter lim="800000"/>
              <a:headEnd/>
              <a:tailEnd/>
            </a:ln>
          </p:spPr>
        </p:pic>
      </p:grpSp>
    </p:spTree>
    <p:extLst>
      <p:ext uri="{BB962C8B-B14F-4D97-AF65-F5344CB8AC3E}">
        <p14:creationId xmlns:p14="http://schemas.microsoft.com/office/powerpoint/2010/main" val="427038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6"/>
          <p:cNvPicPr>
            <a:picLocks noChangeAspect="1" noChangeArrowheads="1"/>
          </p:cNvPicPr>
          <p:nvPr/>
        </p:nvPicPr>
        <p:blipFill>
          <a:blip r:embed="rId3" cstate="print"/>
          <a:srcRect/>
          <a:stretch>
            <a:fillRect/>
          </a:stretch>
        </p:blipFill>
        <p:spPr bwMode="auto">
          <a:xfrm>
            <a:off x="295853" y="609460"/>
            <a:ext cx="8628320" cy="4191140"/>
          </a:xfrm>
          <a:prstGeom prst="rect">
            <a:avLst/>
          </a:prstGeom>
          <a:noFill/>
          <a:ln w="9525">
            <a:noFill/>
            <a:miter lim="800000"/>
            <a:headEnd/>
            <a:tailEnd/>
          </a:ln>
        </p:spPr>
      </p:pic>
      <p:sp>
        <p:nvSpPr>
          <p:cNvPr id="7" name="Text Box 2"/>
          <p:cNvSpPr txBox="1">
            <a:spLocks noChangeArrowheads="1"/>
          </p:cNvSpPr>
          <p:nvPr/>
        </p:nvSpPr>
        <p:spPr bwMode="auto">
          <a:xfrm>
            <a:off x="304800" y="76200"/>
            <a:ext cx="8534400" cy="1061829"/>
          </a:xfrm>
          <a:prstGeom prst="rect">
            <a:avLst/>
          </a:prstGeom>
          <a:noFill/>
          <a:ln>
            <a:noFill/>
          </a:ln>
          <a:effectLst/>
          <a:ex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sz="10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Saponification</a:t>
            </a:r>
          </a:p>
        </p:txBody>
      </p:sp>
      <p:sp>
        <p:nvSpPr>
          <p:cNvPr id="70660" name="TextBox 1"/>
          <p:cNvSpPr txBox="1">
            <a:spLocks noChangeArrowheads="1"/>
          </p:cNvSpPr>
          <p:nvPr/>
        </p:nvSpPr>
        <p:spPr bwMode="auto">
          <a:xfrm>
            <a:off x="304800" y="4953000"/>
            <a:ext cx="8534400" cy="1646605"/>
          </a:xfrm>
          <a:prstGeom prst="rect">
            <a:avLst/>
          </a:prstGeom>
          <a:noFill/>
          <a:ln w="9525">
            <a:noFill/>
            <a:miter lim="800000"/>
            <a:headEnd/>
            <a:tailEnd/>
          </a:ln>
        </p:spPr>
        <p:txBody>
          <a:bodyPr wrap="square">
            <a:spAutoFit/>
          </a:bodyPr>
          <a:lstStyle/>
          <a:p>
            <a:pPr algn="just"/>
            <a:r>
              <a:rPr lang="en-US" b="1" i="1" dirty="0">
                <a:solidFill>
                  <a:srgbClr val="006600"/>
                </a:solidFill>
              </a:rPr>
              <a:t>Soap</a:t>
            </a:r>
            <a:r>
              <a:rPr lang="en-US" b="1" i="1" dirty="0">
                <a:solidFill>
                  <a:srgbClr val="003300"/>
                </a:solidFill>
              </a:rPr>
              <a:t> </a:t>
            </a:r>
            <a:r>
              <a:rPr lang="en-US" i="1" dirty="0">
                <a:solidFill>
                  <a:srgbClr val="0000FF"/>
                </a:solidFill>
              </a:rPr>
              <a:t>usually reacts with hard water to form</a:t>
            </a:r>
            <a:r>
              <a:rPr lang="en-US" b="1" i="1" dirty="0">
                <a:solidFill>
                  <a:srgbClr val="0000FF"/>
                </a:solidFill>
              </a:rPr>
              <a:t> </a:t>
            </a:r>
            <a:r>
              <a:rPr lang="en-US" b="1" i="1" dirty="0">
                <a:solidFill>
                  <a:srgbClr val="006600"/>
                </a:solidFill>
              </a:rPr>
              <a:t>Soap scum</a:t>
            </a:r>
            <a:r>
              <a:rPr lang="en-US" i="1" dirty="0">
                <a:solidFill>
                  <a:srgbClr val="0000FF"/>
                </a:solidFill>
              </a:rPr>
              <a:t>. Hard water contains calcium, magnesium and iron ions, which generally react with the fatty acid component of soap to give a </a:t>
            </a:r>
            <a:r>
              <a:rPr lang="en-US" i="1" dirty="0" smtClean="0">
                <a:solidFill>
                  <a:srgbClr val="0000FF"/>
                </a:solidFill>
              </a:rPr>
              <a:t>precipitate</a:t>
            </a:r>
          </a:p>
          <a:p>
            <a:pPr algn="just"/>
            <a:endParaRPr lang="en-US" sz="1000" i="1" dirty="0">
              <a:solidFill>
                <a:srgbClr val="0000FF"/>
              </a:solidFill>
            </a:endParaRPr>
          </a:p>
          <a:p>
            <a:endParaRPr lang="en-US" sz="900" dirty="0">
              <a:solidFill>
                <a:srgbClr val="002060"/>
              </a:solidFill>
            </a:endParaRPr>
          </a:p>
          <a:p>
            <a:pPr algn="ctr"/>
            <a:r>
              <a:rPr lang="en-US" sz="2800" b="1" dirty="0">
                <a:solidFill>
                  <a:srgbClr val="800000"/>
                </a:solidFill>
              </a:rPr>
              <a:t>2 C</a:t>
            </a:r>
            <a:r>
              <a:rPr lang="en-US" sz="2800" b="1" baseline="-25000" dirty="0">
                <a:solidFill>
                  <a:srgbClr val="800000"/>
                </a:solidFill>
              </a:rPr>
              <a:t>17</a:t>
            </a:r>
            <a:r>
              <a:rPr lang="en-US" sz="2800" b="1" dirty="0">
                <a:solidFill>
                  <a:srgbClr val="800000"/>
                </a:solidFill>
              </a:rPr>
              <a:t>H</a:t>
            </a:r>
            <a:r>
              <a:rPr lang="en-US" sz="2800" b="1" baseline="-25000" dirty="0">
                <a:solidFill>
                  <a:srgbClr val="800000"/>
                </a:solidFill>
              </a:rPr>
              <a:t>35</a:t>
            </a:r>
            <a:r>
              <a:rPr lang="en-US" sz="2800" b="1" dirty="0">
                <a:solidFill>
                  <a:srgbClr val="800000"/>
                </a:solidFill>
              </a:rPr>
              <a:t>COO</a:t>
            </a:r>
            <a:r>
              <a:rPr lang="en-US" sz="2800" b="1" baseline="30000" dirty="0">
                <a:solidFill>
                  <a:srgbClr val="800000"/>
                </a:solidFill>
              </a:rPr>
              <a:t>-</a:t>
            </a:r>
            <a:r>
              <a:rPr lang="en-US" sz="2800" b="1" dirty="0">
                <a:solidFill>
                  <a:srgbClr val="800000"/>
                </a:solidFill>
              </a:rPr>
              <a:t>Na</a:t>
            </a:r>
            <a:r>
              <a:rPr lang="en-US" sz="2800" b="1" baseline="30000" dirty="0">
                <a:solidFill>
                  <a:srgbClr val="800000"/>
                </a:solidFill>
              </a:rPr>
              <a:t>+</a:t>
            </a:r>
            <a:r>
              <a:rPr lang="en-US" sz="2800" b="1" dirty="0">
                <a:solidFill>
                  <a:srgbClr val="800000"/>
                </a:solidFill>
              </a:rPr>
              <a:t> + Ca</a:t>
            </a:r>
            <a:r>
              <a:rPr lang="en-US" sz="2800" b="1" baseline="30000" dirty="0">
                <a:solidFill>
                  <a:srgbClr val="800000"/>
                </a:solidFill>
              </a:rPr>
              <a:t>2+</a:t>
            </a:r>
            <a:r>
              <a:rPr lang="en-US" sz="2800" b="1" dirty="0">
                <a:solidFill>
                  <a:srgbClr val="800000"/>
                </a:solidFill>
              </a:rPr>
              <a:t> → (C</a:t>
            </a:r>
            <a:r>
              <a:rPr lang="en-US" sz="2800" b="1" baseline="-25000" dirty="0">
                <a:solidFill>
                  <a:srgbClr val="800000"/>
                </a:solidFill>
              </a:rPr>
              <a:t>17</a:t>
            </a:r>
            <a:r>
              <a:rPr lang="en-US" sz="2800" b="1" dirty="0">
                <a:solidFill>
                  <a:srgbClr val="800000"/>
                </a:solidFill>
              </a:rPr>
              <a:t>H</a:t>
            </a:r>
            <a:r>
              <a:rPr lang="en-US" sz="2800" b="1" baseline="-25000" dirty="0">
                <a:solidFill>
                  <a:srgbClr val="800000"/>
                </a:solidFill>
              </a:rPr>
              <a:t>35</a:t>
            </a:r>
            <a:r>
              <a:rPr lang="en-US" sz="2800" b="1" dirty="0">
                <a:solidFill>
                  <a:srgbClr val="800000"/>
                </a:solidFill>
              </a:rPr>
              <a:t>COO)</a:t>
            </a:r>
            <a:r>
              <a:rPr lang="en-US" sz="2800" b="1" baseline="-25000" dirty="0">
                <a:solidFill>
                  <a:srgbClr val="800000"/>
                </a:solidFill>
              </a:rPr>
              <a:t>2</a:t>
            </a:r>
            <a:r>
              <a:rPr lang="en-US" sz="2800" b="1" dirty="0">
                <a:solidFill>
                  <a:srgbClr val="800000"/>
                </a:solidFill>
              </a:rPr>
              <a:t>Ca + 2 Na</a:t>
            </a:r>
            <a:r>
              <a:rPr lang="en-US" sz="2800" b="1" baseline="30000" dirty="0">
                <a:solidFill>
                  <a:srgbClr val="800000"/>
                </a:solidFill>
              </a:rPr>
              <a:t>+</a:t>
            </a:r>
            <a:r>
              <a:rPr lang="en-US" sz="2800" b="1" dirty="0">
                <a:solidFill>
                  <a:srgbClr val="800000"/>
                </a:solidFill>
              </a:rPr>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228600" y="152400"/>
            <a:ext cx="8686800" cy="4508927"/>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NOMENCLATURE</a:t>
            </a:r>
          </a:p>
          <a:p>
            <a:pPr eaLnBrk="0" hangingPunct="0">
              <a:defRPr/>
            </a:pPr>
            <a:r>
              <a:rPr lang="en-US" sz="2000" b="1" dirty="0">
                <a:solidFill>
                  <a:srgbClr val="003300"/>
                </a:solidFill>
              </a:rPr>
              <a:t>Unsaturated Acids</a:t>
            </a:r>
          </a:p>
          <a:p>
            <a:pPr eaLnBrk="0" hangingPunct="0">
              <a:defRPr/>
            </a:pPr>
            <a:endParaRPr lang="en-US" sz="1200" b="1" dirty="0">
              <a:solidFill>
                <a:srgbClr val="D60093"/>
              </a:solidFill>
            </a:endParaRPr>
          </a:p>
          <a:p>
            <a:pPr marL="285750" indent="-285750">
              <a:buFont typeface="Wingdings" panose="05000000000000000000" pitchFamily="2" charset="2"/>
              <a:buChar char="q"/>
              <a:defRPr/>
            </a:pPr>
            <a:r>
              <a:rPr lang="en-US" b="1" dirty="0">
                <a:solidFill>
                  <a:srgbClr val="460000"/>
                </a:solidFill>
              </a:rPr>
              <a:t>Remove the final -e from </a:t>
            </a:r>
            <a:r>
              <a:rPr lang="en-US" b="1" dirty="0" err="1" smtClean="0">
                <a:solidFill>
                  <a:srgbClr val="460000"/>
                </a:solidFill>
              </a:rPr>
              <a:t>alkene</a:t>
            </a:r>
            <a:r>
              <a:rPr lang="en-US" b="1" dirty="0" smtClean="0">
                <a:solidFill>
                  <a:srgbClr val="460000"/>
                </a:solidFill>
              </a:rPr>
              <a:t> or </a:t>
            </a:r>
            <a:r>
              <a:rPr lang="en-US" b="1" dirty="0" err="1" smtClean="0">
                <a:solidFill>
                  <a:srgbClr val="460000"/>
                </a:solidFill>
              </a:rPr>
              <a:t>alkyne</a:t>
            </a:r>
            <a:r>
              <a:rPr lang="en-US" b="1" dirty="0" smtClean="0">
                <a:solidFill>
                  <a:srgbClr val="460000"/>
                </a:solidFill>
              </a:rPr>
              <a:t> </a:t>
            </a:r>
            <a:r>
              <a:rPr lang="en-US" b="1" dirty="0">
                <a:solidFill>
                  <a:srgbClr val="460000"/>
                </a:solidFill>
              </a:rPr>
              <a:t>name, add the ending  -</a:t>
            </a:r>
            <a:r>
              <a:rPr lang="en-US" b="1" dirty="0" err="1">
                <a:solidFill>
                  <a:srgbClr val="460000"/>
                </a:solidFill>
              </a:rPr>
              <a:t>oic</a:t>
            </a:r>
            <a:r>
              <a:rPr lang="en-US" b="1" dirty="0">
                <a:solidFill>
                  <a:srgbClr val="460000"/>
                </a:solidFill>
              </a:rPr>
              <a:t> acid.</a:t>
            </a:r>
          </a:p>
          <a:p>
            <a:pPr>
              <a:defRPr/>
            </a:pPr>
            <a:endParaRPr lang="en-US" dirty="0">
              <a:solidFill>
                <a:srgbClr val="7030A0"/>
              </a:solidFill>
            </a:endParaRP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b="1" dirty="0">
              <a:solidFill>
                <a:srgbClr val="003300"/>
              </a:solidFill>
            </a:endParaRPr>
          </a:p>
          <a:p>
            <a:pPr eaLnBrk="0" hangingPunct="0">
              <a:defRPr/>
            </a:pPr>
            <a:r>
              <a:rPr lang="en-US" sz="2000" b="1" dirty="0">
                <a:solidFill>
                  <a:srgbClr val="003300"/>
                </a:solidFill>
              </a:rPr>
              <a:t>Aromatic Acids</a:t>
            </a:r>
          </a:p>
          <a:p>
            <a:pPr eaLnBrk="0" hangingPunct="0">
              <a:defRPr/>
            </a:pPr>
            <a:endParaRPr lang="en-US" sz="900" b="1" dirty="0">
              <a:solidFill>
                <a:schemeClr val="accent2"/>
              </a:solidFill>
            </a:endParaRPr>
          </a:p>
          <a:p>
            <a:pPr algn="just">
              <a:defRPr/>
            </a:pPr>
            <a:r>
              <a:rPr lang="en-US" dirty="0">
                <a:solidFill>
                  <a:srgbClr val="0000FF"/>
                </a:solidFill>
              </a:rPr>
              <a:t>Aromatic acids are named as derivatives of benzoic acid.</a:t>
            </a:r>
          </a:p>
          <a:p>
            <a:pPr algn="just">
              <a:defRPr/>
            </a:pPr>
            <a:r>
              <a:rPr lang="en-US" b="1" i="1" dirty="0">
                <a:solidFill>
                  <a:srgbClr val="006600"/>
                </a:solidFill>
              </a:rPr>
              <a:t>Ortho</a:t>
            </a:r>
            <a:r>
              <a:rPr lang="en-US" b="1" dirty="0">
                <a:solidFill>
                  <a:srgbClr val="006600"/>
                </a:solidFill>
              </a:rPr>
              <a:t>-, </a:t>
            </a:r>
            <a:r>
              <a:rPr lang="en-US" b="1" i="1" dirty="0">
                <a:solidFill>
                  <a:srgbClr val="006600"/>
                </a:solidFill>
              </a:rPr>
              <a:t>meta</a:t>
            </a:r>
            <a:r>
              <a:rPr lang="en-US" b="1" dirty="0">
                <a:solidFill>
                  <a:srgbClr val="006600"/>
                </a:solidFill>
              </a:rPr>
              <a:t>- and </a:t>
            </a:r>
            <a:r>
              <a:rPr lang="en-US" b="1" i="1" dirty="0" err="1">
                <a:solidFill>
                  <a:srgbClr val="006600"/>
                </a:solidFill>
              </a:rPr>
              <a:t>para</a:t>
            </a:r>
            <a:r>
              <a:rPr lang="en-US" b="1" dirty="0">
                <a:solidFill>
                  <a:srgbClr val="006600"/>
                </a:solidFill>
              </a:rPr>
              <a:t>- </a:t>
            </a:r>
            <a:r>
              <a:rPr lang="en-US" dirty="0">
                <a:solidFill>
                  <a:srgbClr val="0000FF"/>
                </a:solidFill>
              </a:rPr>
              <a:t>prefixes are used to specify the location of a second substituent.</a:t>
            </a:r>
          </a:p>
          <a:p>
            <a:pPr algn="just">
              <a:defRPr/>
            </a:pPr>
            <a:r>
              <a:rPr lang="en-US" dirty="0">
                <a:solidFill>
                  <a:srgbClr val="0000FF"/>
                </a:solidFill>
              </a:rPr>
              <a:t>Numbers are used to specify locations when more than 2 substituents are present</a:t>
            </a:r>
          </a:p>
        </p:txBody>
      </p:sp>
      <p:grpSp>
        <p:nvGrpSpPr>
          <p:cNvPr id="3" name="Group 2"/>
          <p:cNvGrpSpPr/>
          <p:nvPr/>
        </p:nvGrpSpPr>
        <p:grpSpPr>
          <a:xfrm>
            <a:off x="304800" y="1752600"/>
            <a:ext cx="8610600" cy="4953000"/>
            <a:chOff x="304800" y="1752600"/>
            <a:chExt cx="8610600" cy="4953000"/>
          </a:xfrm>
        </p:grpSpPr>
        <p:pic>
          <p:nvPicPr>
            <p:cNvPr id="25604" name="Picture 16" descr="20_00-07UN"/>
            <p:cNvPicPr>
              <a:picLocks noChangeAspect="1" noChangeArrowheads="1"/>
            </p:cNvPicPr>
            <p:nvPr/>
          </p:nvPicPr>
          <p:blipFill rotWithShape="1">
            <a:blip r:embed="rId4" cstate="print"/>
            <a:srcRect b="13491"/>
            <a:stretch/>
          </p:blipFill>
          <p:spPr bwMode="auto">
            <a:xfrm>
              <a:off x="304800" y="5100184"/>
              <a:ext cx="8610600" cy="1605416"/>
            </a:xfrm>
            <a:prstGeom prst="rect">
              <a:avLst/>
            </a:prstGeom>
            <a:noFill/>
            <a:ln w="9525">
              <a:noFill/>
              <a:miter lim="800000"/>
              <a:headEnd/>
              <a:tailEnd/>
            </a:ln>
          </p:spPr>
        </p:pic>
        <p:graphicFrame>
          <p:nvGraphicFramePr>
            <p:cNvPr id="2" name="Object 1"/>
            <p:cNvGraphicFramePr>
              <a:graphicFrameLocks noChangeAspect="1"/>
            </p:cNvGraphicFramePr>
            <p:nvPr>
              <p:extLst>
                <p:ext uri="{D42A27DB-BD31-4B8C-83A1-F6EECF244321}">
                  <p14:modId xmlns:p14="http://schemas.microsoft.com/office/powerpoint/2010/main" val="2031228034"/>
                </p:ext>
              </p:extLst>
            </p:nvPr>
          </p:nvGraphicFramePr>
          <p:xfrm>
            <a:off x="346794" y="1752600"/>
            <a:ext cx="8416206" cy="1447800"/>
          </p:xfrm>
          <a:graphic>
            <a:graphicData uri="http://schemas.openxmlformats.org/presentationml/2006/ole">
              <mc:AlternateContent xmlns:mc="http://schemas.openxmlformats.org/markup-compatibility/2006">
                <mc:Choice xmlns:v="urn:schemas-microsoft-com:vml" Requires="v">
                  <p:oleObj spid="_x0000_s44092" name="CS ChemDraw Drawing" r:id="rId5" imgW="6764402" imgH="1163806" progId="ChemDraw.Document.6.0">
                    <p:embed/>
                  </p:oleObj>
                </mc:Choice>
                <mc:Fallback>
                  <p:oleObj name="CS ChemDraw Drawing" r:id="rId5" imgW="6764402" imgH="1163806" progId="ChemDraw.Document.6.0">
                    <p:embed/>
                    <p:pic>
                      <p:nvPicPr>
                        <p:cNvPr id="0" name=""/>
                        <p:cNvPicPr/>
                        <p:nvPr/>
                      </p:nvPicPr>
                      <p:blipFill>
                        <a:blip r:embed="rId6"/>
                        <a:stretch>
                          <a:fillRect/>
                        </a:stretch>
                      </p:blipFill>
                      <p:spPr>
                        <a:xfrm>
                          <a:off x="346794" y="1752600"/>
                          <a:ext cx="8416206" cy="1447800"/>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8" name="Text Box 6"/>
          <p:cNvSpPr txBox="1">
            <a:spLocks noChangeArrowheads="1"/>
          </p:cNvSpPr>
          <p:nvPr/>
        </p:nvSpPr>
        <p:spPr bwMode="auto">
          <a:xfrm>
            <a:off x="304800" y="158750"/>
            <a:ext cx="8534400" cy="1338828"/>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altLang="en-US" sz="1400" b="1" dirty="0">
              <a:solidFill>
                <a:srgbClr val="003300"/>
              </a:solidFill>
            </a:endParaRPr>
          </a:p>
          <a:p>
            <a:pPr eaLnBrk="0" hangingPunct="0">
              <a:defRPr/>
            </a:pPr>
            <a:r>
              <a:rPr lang="en-US" altLang="en-US" sz="2000" b="1" dirty="0">
                <a:solidFill>
                  <a:srgbClr val="003300"/>
                </a:solidFill>
              </a:rPr>
              <a:t>Detergents</a:t>
            </a:r>
          </a:p>
          <a:p>
            <a:pPr eaLnBrk="0" hangingPunct="0">
              <a:defRPr/>
            </a:pPr>
            <a:endParaRPr lang="en-US" altLang="en-US" sz="1200" b="1" dirty="0">
              <a:solidFill>
                <a:schemeClr val="accent2"/>
              </a:solidFill>
            </a:endParaRPr>
          </a:p>
        </p:txBody>
      </p:sp>
      <p:pic>
        <p:nvPicPr>
          <p:cNvPr id="71683" name="Picture 7" descr="FG25_06-01"/>
          <p:cNvPicPr>
            <a:picLocks noChangeAspect="1" noChangeArrowheads="1"/>
          </p:cNvPicPr>
          <p:nvPr/>
        </p:nvPicPr>
        <p:blipFill>
          <a:blip r:embed="rId3" cstate="print"/>
          <a:srcRect/>
          <a:stretch>
            <a:fillRect/>
          </a:stretch>
        </p:blipFill>
        <p:spPr bwMode="auto">
          <a:xfrm>
            <a:off x="152400" y="1600200"/>
            <a:ext cx="88392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150435"/>
            <a:ext cx="8686800" cy="3416320"/>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ESTERS</a:t>
            </a:r>
            <a:endParaRPr lang="en-US" sz="2800" dirty="0">
              <a:latin typeface="Arial Black" panose="020B0A04020102020204" pitchFamily="34" charset="0"/>
              <a:cs typeface="Tahoma" pitchFamily="34" charset="0"/>
            </a:endParaRPr>
          </a:p>
          <a:p>
            <a:pPr eaLnBrk="0" hangingPunct="0">
              <a:defRPr/>
            </a:pPr>
            <a:endParaRPr lang="en-US" dirty="0">
              <a:solidFill>
                <a:srgbClr val="003300"/>
              </a:solidFill>
            </a:endParaRPr>
          </a:p>
          <a:p>
            <a:pPr eaLnBrk="0" hangingPunct="0">
              <a:defRPr/>
            </a:pPr>
            <a:endParaRPr lang="en-US" sz="800" dirty="0">
              <a:solidFill>
                <a:srgbClr val="003300"/>
              </a:solidFill>
            </a:endParaRPr>
          </a:p>
          <a:p>
            <a:pPr>
              <a:defRPr/>
            </a:pPr>
            <a:r>
              <a:rPr lang="en-US" sz="2000" b="1" dirty="0" smtClean="0">
                <a:solidFill>
                  <a:srgbClr val="003300"/>
                </a:solidFill>
              </a:rPr>
              <a:t>Conversion of Ester </a:t>
            </a:r>
            <a:r>
              <a:rPr lang="en-US" sz="2000" b="1" dirty="0">
                <a:solidFill>
                  <a:srgbClr val="003300"/>
                </a:solidFill>
              </a:rPr>
              <a:t>to Amide: </a:t>
            </a:r>
            <a:r>
              <a:rPr lang="en-US" sz="2000" b="1" dirty="0" err="1">
                <a:solidFill>
                  <a:srgbClr val="003300"/>
                </a:solidFill>
              </a:rPr>
              <a:t>Ammonolysis</a:t>
            </a:r>
            <a:endParaRPr lang="en-US" sz="2000" b="1" dirty="0">
              <a:solidFill>
                <a:srgbClr val="003300"/>
              </a:solidFill>
            </a:endParaRPr>
          </a:p>
          <a:p>
            <a:pPr>
              <a:defRPr/>
            </a:pPr>
            <a:endParaRPr lang="en-US" b="1" dirty="0">
              <a:solidFill>
                <a:srgbClr val="0000FF"/>
              </a:solidFill>
            </a:endParaRPr>
          </a:p>
          <a:p>
            <a:pPr marL="285750" indent="-285750">
              <a:buFont typeface="Wingdings" panose="05000000000000000000" pitchFamily="2" charset="2"/>
              <a:buChar char="q"/>
              <a:defRPr/>
            </a:pPr>
            <a:r>
              <a:rPr lang="en-US" b="1" dirty="0">
                <a:solidFill>
                  <a:srgbClr val="460000"/>
                </a:solidFill>
              </a:rPr>
              <a:t>Nucleophile must be NH</a:t>
            </a:r>
            <a:r>
              <a:rPr lang="en-US" b="1" baseline="-25000" dirty="0">
                <a:solidFill>
                  <a:srgbClr val="460000"/>
                </a:solidFill>
              </a:rPr>
              <a:t>3 </a:t>
            </a:r>
            <a:r>
              <a:rPr lang="en-US" b="1" dirty="0">
                <a:solidFill>
                  <a:srgbClr val="460000"/>
                </a:solidFill>
              </a:rPr>
              <a:t>or 1</a:t>
            </a:r>
            <a:r>
              <a:rPr lang="en-US" b="1" dirty="0">
                <a:solidFill>
                  <a:srgbClr val="460000"/>
                </a:solidFill>
                <a:sym typeface="Symbol" pitchFamily="18" charset="2"/>
              </a:rPr>
              <a:t> amine.</a:t>
            </a:r>
          </a:p>
          <a:p>
            <a:pPr marL="285750" indent="-285750">
              <a:buFont typeface="Wingdings" panose="05000000000000000000" pitchFamily="2" charset="2"/>
              <a:buChar char="q"/>
              <a:defRPr/>
            </a:pPr>
            <a:endParaRPr lang="en-US" b="1" dirty="0">
              <a:solidFill>
                <a:srgbClr val="460000"/>
              </a:solidFill>
              <a:sym typeface="Symbol" pitchFamily="18" charset="2"/>
            </a:endParaRPr>
          </a:p>
          <a:p>
            <a:pPr marL="285750" indent="-285750">
              <a:buFont typeface="Wingdings" panose="05000000000000000000" pitchFamily="2" charset="2"/>
              <a:buChar char="q"/>
              <a:defRPr/>
            </a:pPr>
            <a:r>
              <a:rPr lang="en-US" b="1" dirty="0">
                <a:solidFill>
                  <a:srgbClr val="460000"/>
                </a:solidFill>
                <a:sym typeface="Symbol" pitchFamily="18" charset="2"/>
              </a:rPr>
              <a:t>Prolonged heating is required</a:t>
            </a:r>
          </a:p>
          <a:p>
            <a:pPr marL="285750" indent="-285750">
              <a:buFont typeface="Wingdings" panose="05000000000000000000" pitchFamily="2" charset="2"/>
              <a:buChar char="q"/>
              <a:defRPr/>
            </a:pPr>
            <a:endParaRPr lang="en-US" b="1" dirty="0">
              <a:solidFill>
                <a:srgbClr val="460000"/>
              </a:solidFill>
              <a:sym typeface="Symbol" pitchFamily="18" charset="2"/>
            </a:endParaRPr>
          </a:p>
          <a:p>
            <a:pPr marL="285750" indent="-285750" algn="just">
              <a:buFont typeface="Wingdings" panose="05000000000000000000" pitchFamily="2" charset="2"/>
              <a:buChar char="q"/>
              <a:defRPr/>
            </a:pPr>
            <a:r>
              <a:rPr lang="en-US" b="1" dirty="0">
                <a:solidFill>
                  <a:srgbClr val="460000"/>
                </a:solidFill>
              </a:rPr>
              <a:t>A strong base, such as </a:t>
            </a:r>
            <a:r>
              <a:rPr lang="en-US" b="1" dirty="0" err="1">
                <a:solidFill>
                  <a:srgbClr val="460000"/>
                </a:solidFill>
              </a:rPr>
              <a:t>methoxide</a:t>
            </a:r>
            <a:r>
              <a:rPr lang="en-US" b="1" dirty="0">
                <a:solidFill>
                  <a:srgbClr val="460000"/>
                </a:solidFill>
              </a:rPr>
              <a:t> (-OCH</a:t>
            </a:r>
            <a:r>
              <a:rPr lang="en-US" b="1" baseline="-25000" dirty="0">
                <a:solidFill>
                  <a:srgbClr val="460000"/>
                </a:solidFill>
              </a:rPr>
              <a:t>3</a:t>
            </a:r>
            <a:r>
              <a:rPr lang="en-US" b="1" dirty="0">
                <a:solidFill>
                  <a:srgbClr val="460000"/>
                </a:solidFill>
              </a:rPr>
              <a:t>), is not usually a leaving group, except in an exothermic step.</a:t>
            </a:r>
          </a:p>
          <a:p>
            <a:pPr>
              <a:defRPr/>
            </a:pPr>
            <a:endParaRPr lang="en-US" dirty="0">
              <a:solidFill>
                <a:srgbClr val="002060"/>
              </a:solidFill>
              <a:sym typeface="Symbol" pitchFamily="18" charset="2"/>
            </a:endParaRPr>
          </a:p>
        </p:txBody>
      </p:sp>
      <p:pic>
        <p:nvPicPr>
          <p:cNvPr id="67587" name="Picture 6" descr="21_09-09UN"/>
          <p:cNvPicPr>
            <a:picLocks noChangeAspect="1" noChangeArrowheads="1"/>
          </p:cNvPicPr>
          <p:nvPr/>
        </p:nvPicPr>
        <p:blipFill rotWithShape="1">
          <a:blip r:embed="rId2" cstate="print"/>
          <a:srcRect b="7853"/>
          <a:stretch/>
        </p:blipFill>
        <p:spPr bwMode="auto">
          <a:xfrm>
            <a:off x="228600" y="3743099"/>
            <a:ext cx="8686800" cy="28101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304800" y="152400"/>
            <a:ext cx="8534400" cy="4547399"/>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Preparation of Lactones (cyclic  esters)</a:t>
            </a:r>
          </a:p>
          <a:p>
            <a:pPr eaLnBrk="0" hangingPunct="0">
              <a:defRPr/>
            </a:pPr>
            <a:endParaRPr lang="en-US" altLang="en-US" dirty="0"/>
          </a:p>
          <a:p>
            <a:pPr marL="285750" indent="-285750" algn="just" eaLnBrk="0" hangingPunct="0">
              <a:buFont typeface="Wingdings" panose="05000000000000000000" pitchFamily="2" charset="2"/>
              <a:buChar char="q"/>
              <a:defRPr/>
            </a:pPr>
            <a:r>
              <a:rPr lang="en-US" altLang="en-US" b="1" dirty="0">
                <a:solidFill>
                  <a:srgbClr val="460000"/>
                </a:solidFill>
              </a:rPr>
              <a:t>Simple lactones containing five- or six-membered rings are often more stable than the open-chain </a:t>
            </a:r>
            <a:r>
              <a:rPr lang="en-US" altLang="en-US" b="1" dirty="0" err="1">
                <a:solidFill>
                  <a:srgbClr val="460000"/>
                </a:solidFill>
              </a:rPr>
              <a:t>hydroxy</a:t>
            </a:r>
            <a:r>
              <a:rPr lang="en-US" altLang="en-US" b="1" dirty="0">
                <a:solidFill>
                  <a:srgbClr val="460000"/>
                </a:solidFill>
              </a:rPr>
              <a:t> acids.</a:t>
            </a:r>
          </a:p>
          <a:p>
            <a:pPr marL="285750" indent="-285750" algn="just" eaLnBrk="0" hangingPunct="0">
              <a:buFont typeface="Wingdings" panose="05000000000000000000" pitchFamily="2" charset="2"/>
              <a:buChar char="q"/>
              <a:defRPr/>
            </a:pPr>
            <a:endParaRPr lang="en-US" altLang="en-US" b="1" dirty="0">
              <a:solidFill>
                <a:srgbClr val="460000"/>
              </a:solidFill>
            </a:endParaRPr>
          </a:p>
          <a:p>
            <a:pPr marL="285750" indent="-285750" algn="just" eaLnBrk="0" hangingPunct="0">
              <a:buFont typeface="Wingdings" panose="05000000000000000000" pitchFamily="2" charset="2"/>
              <a:buChar char="q"/>
              <a:defRPr/>
            </a:pPr>
            <a:endParaRPr lang="en-US" altLang="en-US" b="1" dirty="0">
              <a:solidFill>
                <a:srgbClr val="460000"/>
              </a:solidFill>
            </a:endParaRPr>
          </a:p>
          <a:p>
            <a:pPr marL="285750" indent="-285750" algn="just" eaLnBrk="0" hangingPunct="0">
              <a:buFont typeface="Wingdings" panose="05000000000000000000" pitchFamily="2" charset="2"/>
              <a:buChar char="q"/>
              <a:defRPr/>
            </a:pPr>
            <a:endParaRPr lang="en-US" altLang="en-US" b="1" dirty="0">
              <a:solidFill>
                <a:srgbClr val="460000"/>
              </a:solidFill>
            </a:endParaRPr>
          </a:p>
          <a:p>
            <a:pPr marL="285750" indent="-285750" algn="just" eaLnBrk="0" hangingPunct="0">
              <a:buFont typeface="Wingdings" panose="05000000000000000000" pitchFamily="2" charset="2"/>
              <a:buChar char="q"/>
              <a:defRPr/>
            </a:pPr>
            <a:endParaRPr lang="en-US" altLang="en-US" b="1" dirty="0">
              <a:solidFill>
                <a:srgbClr val="460000"/>
              </a:solidFill>
            </a:endParaRPr>
          </a:p>
          <a:p>
            <a:pPr marL="285750" indent="-285750" algn="just" eaLnBrk="0" hangingPunct="0">
              <a:buFont typeface="Wingdings" panose="05000000000000000000" pitchFamily="2" charset="2"/>
              <a:buChar char="q"/>
              <a:defRPr/>
            </a:pPr>
            <a:endParaRPr lang="en-US" altLang="en-US" b="1" dirty="0">
              <a:solidFill>
                <a:srgbClr val="460000"/>
              </a:solidFill>
            </a:endParaRPr>
          </a:p>
          <a:p>
            <a:pPr marL="285750" indent="-285750" algn="just" eaLnBrk="0" hangingPunct="0">
              <a:buFont typeface="Wingdings" panose="05000000000000000000" pitchFamily="2" charset="2"/>
              <a:buChar char="q"/>
              <a:defRPr/>
            </a:pPr>
            <a:endParaRPr lang="en-US" altLang="en-US" b="1" dirty="0">
              <a:solidFill>
                <a:srgbClr val="460000"/>
              </a:solidFill>
            </a:endParaRPr>
          </a:p>
          <a:p>
            <a:pPr marL="285750" indent="-285750" algn="just" eaLnBrk="0" hangingPunct="0">
              <a:buFont typeface="Wingdings" panose="05000000000000000000" pitchFamily="2" charset="2"/>
              <a:buChar char="q"/>
              <a:defRPr/>
            </a:pPr>
            <a:endParaRPr lang="en-US" altLang="en-US" b="1" dirty="0">
              <a:solidFill>
                <a:srgbClr val="460000"/>
              </a:solidFill>
            </a:endParaRPr>
          </a:p>
          <a:p>
            <a:pPr marL="285750" indent="-285750" algn="just" eaLnBrk="0" hangingPunct="0">
              <a:buFont typeface="Wingdings" panose="05000000000000000000" pitchFamily="2" charset="2"/>
              <a:buChar char="q"/>
              <a:defRPr/>
            </a:pPr>
            <a:endParaRPr lang="en-US" altLang="en-US" sz="1400" b="1" dirty="0" smtClean="0">
              <a:solidFill>
                <a:srgbClr val="460000"/>
              </a:solidFill>
            </a:endParaRPr>
          </a:p>
          <a:p>
            <a:pPr marL="285750" indent="-285750" algn="just" eaLnBrk="0" hangingPunct="0">
              <a:buFont typeface="Wingdings" panose="05000000000000000000" pitchFamily="2" charset="2"/>
              <a:buChar char="q"/>
              <a:defRPr/>
            </a:pPr>
            <a:r>
              <a:rPr lang="en-US" b="1" dirty="0" smtClean="0">
                <a:solidFill>
                  <a:srgbClr val="460000"/>
                </a:solidFill>
              </a:rPr>
              <a:t>Larger </a:t>
            </a:r>
            <a:r>
              <a:rPr lang="en-US" b="1" dirty="0">
                <a:solidFill>
                  <a:srgbClr val="460000"/>
                </a:solidFill>
              </a:rPr>
              <a:t>rings are often less stable, water most be trapped during the reaction to shift equilibrium toward products.</a:t>
            </a:r>
            <a:endParaRPr lang="en-US" altLang="en-US" b="1" dirty="0">
              <a:solidFill>
                <a:srgbClr val="460000"/>
              </a:solidFill>
            </a:endParaRPr>
          </a:p>
        </p:txBody>
      </p:sp>
      <p:grpSp>
        <p:nvGrpSpPr>
          <p:cNvPr id="4" name="Group 3"/>
          <p:cNvGrpSpPr/>
          <p:nvPr/>
        </p:nvGrpSpPr>
        <p:grpSpPr>
          <a:xfrm>
            <a:off x="304800" y="2438400"/>
            <a:ext cx="8651765" cy="3886200"/>
            <a:chOff x="304800" y="2362200"/>
            <a:chExt cx="8651765" cy="3886200"/>
          </a:xfrm>
        </p:grpSpPr>
        <p:graphicFrame>
          <p:nvGraphicFramePr>
            <p:cNvPr id="2" name="Object 1"/>
            <p:cNvGraphicFramePr>
              <a:graphicFrameLocks noChangeAspect="1"/>
            </p:cNvGraphicFramePr>
            <p:nvPr>
              <p:extLst>
                <p:ext uri="{D42A27DB-BD31-4B8C-83A1-F6EECF244321}">
                  <p14:modId xmlns:p14="http://schemas.microsoft.com/office/powerpoint/2010/main" val="3790531725"/>
                </p:ext>
              </p:extLst>
            </p:nvPr>
          </p:nvGraphicFramePr>
          <p:xfrm>
            <a:off x="487762" y="2362200"/>
            <a:ext cx="7894238" cy="1295400"/>
          </p:xfrm>
          <a:graphic>
            <a:graphicData uri="http://schemas.openxmlformats.org/presentationml/2006/ole">
              <mc:AlternateContent xmlns:mc="http://schemas.openxmlformats.org/markup-compatibility/2006">
                <mc:Choice xmlns:v="urn:schemas-microsoft-com:vml" Requires="v">
                  <p:oleObj spid="_x0000_s11392" name="CS ChemDraw Drawing" r:id="rId4" imgW="5041068" imgH="827391" progId="ChemDraw.Document.6.0">
                    <p:embed/>
                  </p:oleObj>
                </mc:Choice>
                <mc:Fallback>
                  <p:oleObj name="CS ChemDraw Drawing" r:id="rId4" imgW="5041068" imgH="827391" progId="ChemDraw.Document.6.0">
                    <p:embed/>
                    <p:pic>
                      <p:nvPicPr>
                        <p:cNvPr id="0" name=""/>
                        <p:cNvPicPr/>
                        <p:nvPr/>
                      </p:nvPicPr>
                      <p:blipFill>
                        <a:blip r:embed="rId5"/>
                        <a:stretch>
                          <a:fillRect/>
                        </a:stretch>
                      </p:blipFill>
                      <p:spPr>
                        <a:xfrm>
                          <a:off x="487762" y="2362200"/>
                          <a:ext cx="7894238" cy="12954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40358496"/>
                </p:ext>
              </p:extLst>
            </p:nvPr>
          </p:nvGraphicFramePr>
          <p:xfrm>
            <a:off x="304800" y="4863085"/>
            <a:ext cx="8651765" cy="1385315"/>
          </p:xfrm>
          <a:graphic>
            <a:graphicData uri="http://schemas.openxmlformats.org/presentationml/2006/ole">
              <mc:AlternateContent xmlns:mc="http://schemas.openxmlformats.org/markup-compatibility/2006">
                <mc:Choice xmlns:v="urn:schemas-microsoft-com:vml" Requires="v">
                  <p:oleObj spid="_x0000_s11393" name="CS ChemDraw Drawing" r:id="rId6" imgW="6385155" imgH="1022215" progId="ChemDraw.Document.6.0">
                    <p:embed/>
                  </p:oleObj>
                </mc:Choice>
                <mc:Fallback>
                  <p:oleObj name="CS ChemDraw Drawing" r:id="rId6" imgW="6385155" imgH="1022215" progId="ChemDraw.Document.6.0">
                    <p:embed/>
                    <p:pic>
                      <p:nvPicPr>
                        <p:cNvPr id="0" name=""/>
                        <p:cNvPicPr/>
                        <p:nvPr/>
                      </p:nvPicPr>
                      <p:blipFill>
                        <a:blip r:embed="rId7"/>
                        <a:stretch>
                          <a:fillRect/>
                        </a:stretch>
                      </p:blipFill>
                      <p:spPr>
                        <a:xfrm>
                          <a:off x="304800" y="4863085"/>
                          <a:ext cx="8651765" cy="1385315"/>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04800" y="158750"/>
            <a:ext cx="8534400" cy="2262158"/>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altLang="en-US" sz="1400" b="1" dirty="0">
              <a:solidFill>
                <a:srgbClr val="003300"/>
              </a:solidFill>
            </a:endParaRPr>
          </a:p>
          <a:p>
            <a:pPr eaLnBrk="0" hangingPunct="0">
              <a:defRPr/>
            </a:pPr>
            <a:r>
              <a:rPr lang="en-US" altLang="en-US" sz="2000" b="1" dirty="0">
                <a:solidFill>
                  <a:srgbClr val="003300"/>
                </a:solidFill>
              </a:rPr>
              <a:t>Reactions with cyclic esters</a:t>
            </a:r>
          </a:p>
          <a:p>
            <a:pPr eaLnBrk="0" hangingPunct="0">
              <a:defRPr/>
            </a:pPr>
            <a:endParaRPr lang="en-US" altLang="en-US" sz="1800" b="1" dirty="0">
              <a:solidFill>
                <a:srgbClr val="0000FF"/>
              </a:solidFill>
            </a:endParaRPr>
          </a:p>
          <a:p>
            <a:pPr algn="just" eaLnBrk="0" hangingPunct="0">
              <a:defRPr/>
            </a:pPr>
            <a:r>
              <a:rPr lang="en-US" dirty="0">
                <a:solidFill>
                  <a:srgbClr val="0000FF"/>
                </a:solidFill>
              </a:rPr>
              <a:t>Cyclic esters (or lactones) can also be converted into open-chain esters or amides, but the product must keep an hydroxyl functional group at one of the terminal carbon of the chain.</a:t>
            </a:r>
            <a:endParaRPr lang="en-US" altLang="en-US" sz="1200" b="1" dirty="0">
              <a:solidFill>
                <a:srgbClr val="0000FF"/>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813380981"/>
              </p:ext>
            </p:extLst>
          </p:nvPr>
        </p:nvGraphicFramePr>
        <p:xfrm>
          <a:off x="914400" y="2337106"/>
          <a:ext cx="7391400" cy="4139894"/>
        </p:xfrm>
        <a:graphic>
          <a:graphicData uri="http://schemas.openxmlformats.org/presentationml/2006/ole">
            <mc:AlternateContent xmlns:mc="http://schemas.openxmlformats.org/markup-compatibility/2006">
              <mc:Choice xmlns:v="urn:schemas-microsoft-com:vml" Requires="v">
                <p:oleObj spid="_x0000_s12354" name="CS ChemDraw Drawing" r:id="rId3" imgW="5943061" imgH="3329562" progId="ChemDraw.Document.6.0">
                  <p:embed/>
                </p:oleObj>
              </mc:Choice>
              <mc:Fallback>
                <p:oleObj name="CS ChemDraw Drawing" r:id="rId3" imgW="5943061" imgH="3329562" progId="ChemDraw.Document.6.0">
                  <p:embed/>
                  <p:pic>
                    <p:nvPicPr>
                      <p:cNvPr id="0" name=""/>
                      <p:cNvPicPr/>
                      <p:nvPr/>
                    </p:nvPicPr>
                    <p:blipFill>
                      <a:blip r:embed="rId4"/>
                      <a:stretch>
                        <a:fillRect/>
                      </a:stretch>
                    </p:blipFill>
                    <p:spPr>
                      <a:xfrm>
                        <a:off x="914400" y="2337106"/>
                        <a:ext cx="7391400" cy="413989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381000" y="990600"/>
            <a:ext cx="8275856" cy="5659736"/>
            <a:chOff x="240" y="624"/>
            <a:chExt cx="4912" cy="3386"/>
          </a:xfrm>
        </p:grpSpPr>
        <p:sp>
          <p:nvSpPr>
            <p:cNvPr id="72708" name="Text Box 3"/>
            <p:cNvSpPr txBox="1">
              <a:spLocks noChangeArrowheads="1"/>
            </p:cNvSpPr>
            <p:nvPr/>
          </p:nvSpPr>
          <p:spPr bwMode="auto">
            <a:xfrm>
              <a:off x="4076" y="864"/>
              <a:ext cx="475" cy="276"/>
            </a:xfrm>
            <a:prstGeom prst="rect">
              <a:avLst/>
            </a:prstGeom>
            <a:noFill/>
            <a:ln w="9525">
              <a:noFill/>
              <a:miter lim="800000"/>
              <a:headEnd/>
              <a:tailEnd/>
            </a:ln>
          </p:spPr>
          <p:txBody>
            <a:bodyPr wrap="none">
              <a:spAutoFit/>
            </a:bodyPr>
            <a:lstStyle/>
            <a:p>
              <a:pPr eaLnBrk="0" hangingPunct="0"/>
              <a:r>
                <a:rPr lang="en-US" sz="2400" b="1" i="1" dirty="0">
                  <a:solidFill>
                    <a:srgbClr val="460000"/>
                  </a:solidFill>
                  <a:latin typeface="Arial" charset="0"/>
                </a:rPr>
                <a:t>acid</a:t>
              </a:r>
            </a:p>
          </p:txBody>
        </p:sp>
        <p:sp>
          <p:nvSpPr>
            <p:cNvPr id="72709" name="Text Box 4"/>
            <p:cNvSpPr txBox="1">
              <a:spLocks noChangeArrowheads="1"/>
            </p:cNvSpPr>
            <p:nvPr/>
          </p:nvSpPr>
          <p:spPr bwMode="auto">
            <a:xfrm>
              <a:off x="4080" y="1584"/>
              <a:ext cx="547" cy="276"/>
            </a:xfrm>
            <a:prstGeom prst="rect">
              <a:avLst/>
            </a:prstGeom>
            <a:noFill/>
            <a:ln w="9525">
              <a:noFill/>
              <a:miter lim="800000"/>
              <a:headEnd/>
              <a:tailEnd/>
            </a:ln>
          </p:spPr>
          <p:txBody>
            <a:bodyPr wrap="none">
              <a:spAutoFit/>
            </a:bodyPr>
            <a:lstStyle/>
            <a:p>
              <a:pPr eaLnBrk="0" hangingPunct="0"/>
              <a:r>
                <a:rPr lang="en-US" sz="2400" b="1" i="1" dirty="0">
                  <a:solidFill>
                    <a:srgbClr val="460000"/>
                  </a:solidFill>
                  <a:latin typeface="Arial" charset="0"/>
                </a:rPr>
                <a:t>ester</a:t>
              </a:r>
            </a:p>
          </p:txBody>
        </p:sp>
        <p:sp>
          <p:nvSpPr>
            <p:cNvPr id="72710" name="Text Box 5"/>
            <p:cNvSpPr txBox="1">
              <a:spLocks noChangeArrowheads="1"/>
            </p:cNvSpPr>
            <p:nvPr/>
          </p:nvSpPr>
          <p:spPr bwMode="auto">
            <a:xfrm>
              <a:off x="4080" y="2256"/>
              <a:ext cx="638" cy="276"/>
            </a:xfrm>
            <a:prstGeom prst="rect">
              <a:avLst/>
            </a:prstGeom>
            <a:noFill/>
            <a:ln w="9525">
              <a:noFill/>
              <a:miter lim="800000"/>
              <a:headEnd/>
              <a:tailEnd/>
            </a:ln>
          </p:spPr>
          <p:txBody>
            <a:bodyPr wrap="none">
              <a:spAutoFit/>
            </a:bodyPr>
            <a:lstStyle/>
            <a:p>
              <a:pPr eaLnBrk="0" hangingPunct="0"/>
              <a:r>
                <a:rPr lang="en-US" sz="2400" b="1" i="1" dirty="0">
                  <a:solidFill>
                    <a:srgbClr val="460000"/>
                  </a:solidFill>
                  <a:latin typeface="Arial" charset="0"/>
                </a:rPr>
                <a:t>amide</a:t>
              </a:r>
            </a:p>
          </p:txBody>
        </p:sp>
        <p:sp>
          <p:nvSpPr>
            <p:cNvPr id="72711" name="Text Box 6"/>
            <p:cNvSpPr txBox="1">
              <a:spLocks noChangeArrowheads="1"/>
            </p:cNvSpPr>
            <p:nvPr/>
          </p:nvSpPr>
          <p:spPr bwMode="auto">
            <a:xfrm>
              <a:off x="4128" y="2784"/>
              <a:ext cx="1024" cy="276"/>
            </a:xfrm>
            <a:prstGeom prst="rect">
              <a:avLst/>
            </a:prstGeom>
            <a:noFill/>
            <a:ln w="9525">
              <a:noFill/>
              <a:miter lim="800000"/>
              <a:headEnd/>
              <a:tailEnd/>
            </a:ln>
          </p:spPr>
          <p:txBody>
            <a:bodyPr wrap="none">
              <a:spAutoFit/>
            </a:bodyPr>
            <a:lstStyle/>
            <a:p>
              <a:pPr eaLnBrk="0" hangingPunct="0"/>
              <a:r>
                <a:rPr lang="en-US" sz="2400" b="1" i="1" dirty="0">
                  <a:solidFill>
                    <a:srgbClr val="460000"/>
                  </a:solidFill>
                  <a:latin typeface="Arial" charset="0"/>
                </a:rPr>
                <a:t>1° alcohol </a:t>
              </a:r>
            </a:p>
          </p:txBody>
        </p:sp>
        <p:sp>
          <p:nvSpPr>
            <p:cNvPr id="72712" name="Text Box 7"/>
            <p:cNvSpPr txBox="1">
              <a:spLocks noChangeArrowheads="1"/>
            </p:cNvSpPr>
            <p:nvPr/>
          </p:nvSpPr>
          <p:spPr bwMode="auto">
            <a:xfrm>
              <a:off x="4176" y="3408"/>
              <a:ext cx="974" cy="276"/>
            </a:xfrm>
            <a:prstGeom prst="rect">
              <a:avLst/>
            </a:prstGeom>
            <a:noFill/>
            <a:ln w="9525">
              <a:noFill/>
              <a:miter lim="800000"/>
              <a:headEnd/>
              <a:tailEnd/>
            </a:ln>
          </p:spPr>
          <p:txBody>
            <a:bodyPr wrap="none">
              <a:spAutoFit/>
            </a:bodyPr>
            <a:lstStyle/>
            <a:p>
              <a:pPr eaLnBrk="0" hangingPunct="0"/>
              <a:r>
                <a:rPr lang="en-US" sz="2400" b="1" i="1" dirty="0">
                  <a:solidFill>
                    <a:srgbClr val="460000"/>
                  </a:solidFill>
                  <a:latin typeface="Arial" charset="0"/>
                </a:rPr>
                <a:t>3° alcohol</a:t>
              </a:r>
            </a:p>
          </p:txBody>
        </p:sp>
        <p:pic>
          <p:nvPicPr>
            <p:cNvPr id="72713" name="Picture 8" descr="21_10-57UNRev1"/>
            <p:cNvPicPr>
              <a:picLocks noChangeAspect="1" noChangeArrowheads="1"/>
            </p:cNvPicPr>
            <p:nvPr/>
          </p:nvPicPr>
          <p:blipFill rotWithShape="1">
            <a:blip r:embed="rId3" cstate="print"/>
            <a:srcRect b="7143"/>
            <a:stretch/>
          </p:blipFill>
          <p:spPr bwMode="auto">
            <a:xfrm>
              <a:off x="240" y="624"/>
              <a:ext cx="3888" cy="3386"/>
            </a:xfrm>
            <a:prstGeom prst="rect">
              <a:avLst/>
            </a:prstGeom>
            <a:noFill/>
            <a:ln w="9525">
              <a:noFill/>
              <a:miter lim="800000"/>
              <a:headEnd/>
              <a:tailEnd/>
            </a:ln>
          </p:spPr>
        </p:pic>
      </p:grpSp>
      <p:sp>
        <p:nvSpPr>
          <p:cNvPr id="95234" name="Text Box 2"/>
          <p:cNvSpPr txBox="1">
            <a:spLocks noChangeArrowheads="1"/>
          </p:cNvSpPr>
          <p:nvPr/>
        </p:nvSpPr>
        <p:spPr bwMode="auto">
          <a:xfrm>
            <a:off x="304800" y="120650"/>
            <a:ext cx="8534400" cy="1038746"/>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Reactions of Esters</a:t>
            </a:r>
          </a:p>
        </p:txBody>
      </p:sp>
      <p:sp>
        <p:nvSpPr>
          <p:cNvPr id="10" name="Rectangle 9"/>
          <p:cNvSpPr/>
          <p:nvPr/>
        </p:nvSpPr>
        <p:spPr>
          <a:xfrm>
            <a:off x="4572000" y="609600"/>
            <a:ext cx="4267200" cy="369332"/>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21.22 P. 1014, 21.24, 21.25 P. 1020</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Text Box 4"/>
          <p:cNvSpPr txBox="1">
            <a:spLocks noChangeArrowheads="1"/>
          </p:cNvSpPr>
          <p:nvPr/>
        </p:nvSpPr>
        <p:spPr bwMode="auto">
          <a:xfrm>
            <a:off x="228600" y="152400"/>
            <a:ext cx="8686800" cy="2231380"/>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lgn="just">
              <a:spcBef>
                <a:spcPct val="50000"/>
              </a:spcBef>
              <a:defRPr/>
            </a:pPr>
            <a:r>
              <a:rPr lang="en-US" sz="2000" b="1" dirty="0" smtClean="0">
                <a:solidFill>
                  <a:srgbClr val="003300"/>
                </a:solidFill>
              </a:rPr>
              <a:t>Esters </a:t>
            </a:r>
            <a:r>
              <a:rPr lang="en-US" sz="2000" b="1" dirty="0">
                <a:solidFill>
                  <a:srgbClr val="003300"/>
                </a:solidFill>
              </a:rPr>
              <a:t>as flavoring agents</a:t>
            </a:r>
          </a:p>
          <a:p>
            <a:pPr algn="just">
              <a:spcBef>
                <a:spcPct val="50000"/>
              </a:spcBef>
              <a:defRPr/>
            </a:pPr>
            <a:r>
              <a:rPr lang="en-US" altLang="en-US" dirty="0">
                <a:solidFill>
                  <a:srgbClr val="0000FF"/>
                </a:solidFill>
              </a:rPr>
              <a:t>Flavoring agents are the largest class of food additives. The majority of these are concentrates or extracts from material whose flavor is desired. </a:t>
            </a:r>
            <a:r>
              <a:rPr lang="en-US" altLang="en-US" dirty="0" smtClean="0">
                <a:solidFill>
                  <a:srgbClr val="0000FF"/>
                </a:solidFill>
              </a:rPr>
              <a:t>Many </a:t>
            </a:r>
            <a:r>
              <a:rPr lang="en-US" altLang="en-US" dirty="0">
                <a:solidFill>
                  <a:srgbClr val="0000FF"/>
                </a:solidFill>
              </a:rPr>
              <a:t>of them are major components of natural flavors, and adding only one or few of them is sufficient to make ice cream, soft drinks, or cadies…</a:t>
            </a:r>
          </a:p>
        </p:txBody>
      </p:sp>
      <p:graphicFrame>
        <p:nvGraphicFramePr>
          <p:cNvPr id="3" name="Object 2"/>
          <p:cNvGraphicFramePr>
            <a:graphicFrameLocks noChangeAspect="1"/>
          </p:cNvGraphicFramePr>
          <p:nvPr>
            <p:extLst>
              <p:ext uri="{D42A27DB-BD31-4B8C-83A1-F6EECF244321}">
                <p14:modId xmlns:p14="http://schemas.microsoft.com/office/powerpoint/2010/main" val="1692937347"/>
              </p:ext>
            </p:extLst>
          </p:nvPr>
        </p:nvGraphicFramePr>
        <p:xfrm>
          <a:off x="219075" y="2389909"/>
          <a:ext cx="8696325" cy="4391891"/>
        </p:xfrm>
        <a:graphic>
          <a:graphicData uri="http://schemas.openxmlformats.org/presentationml/2006/ole">
            <mc:AlternateContent xmlns:mc="http://schemas.openxmlformats.org/markup-compatibility/2006">
              <mc:Choice xmlns:v="urn:schemas-microsoft-com:vml" Requires="v">
                <p:oleObj spid="_x0000_s13379" name="CS ChemDraw Drawing" r:id="rId4" imgW="8924363" imgH="4647995" progId="ChemDraw.Document.6.0">
                  <p:embed/>
                </p:oleObj>
              </mc:Choice>
              <mc:Fallback>
                <p:oleObj name="CS ChemDraw Drawing" r:id="rId4" imgW="8924363" imgH="4647995" progId="ChemDraw.Document.6.0">
                  <p:embed/>
                  <p:pic>
                    <p:nvPicPr>
                      <p:cNvPr id="0" name=""/>
                      <p:cNvPicPr/>
                      <p:nvPr/>
                    </p:nvPicPr>
                    <p:blipFill>
                      <a:blip r:embed="rId5"/>
                      <a:stretch>
                        <a:fillRect/>
                      </a:stretch>
                    </p:blipFill>
                    <p:spPr>
                      <a:xfrm>
                        <a:off x="219075" y="2389909"/>
                        <a:ext cx="8696325" cy="439189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descr="FG21_12-01"/>
          <p:cNvPicPr>
            <a:picLocks noChangeAspect="1" noChangeArrowheads="1"/>
          </p:cNvPicPr>
          <p:nvPr/>
        </p:nvPicPr>
        <p:blipFill>
          <a:blip r:embed="rId3" cstate="print"/>
          <a:srcRect/>
          <a:stretch>
            <a:fillRect/>
          </a:stretch>
        </p:blipFill>
        <p:spPr bwMode="auto">
          <a:xfrm>
            <a:off x="228600" y="3359150"/>
            <a:ext cx="8724900" cy="3346450"/>
          </a:xfrm>
          <a:prstGeom prst="rect">
            <a:avLst/>
          </a:prstGeom>
          <a:noFill/>
          <a:ln w="9525">
            <a:noFill/>
            <a:miter lim="800000"/>
            <a:headEnd/>
            <a:tailEnd/>
          </a:ln>
        </p:spPr>
      </p:pic>
      <p:sp>
        <p:nvSpPr>
          <p:cNvPr id="4" name="TextBox 3"/>
          <p:cNvSpPr txBox="1"/>
          <p:nvPr/>
        </p:nvSpPr>
        <p:spPr>
          <a:xfrm>
            <a:off x="228600" y="134302"/>
            <a:ext cx="8763000" cy="3277820"/>
          </a:xfrm>
          <a:prstGeom prst="rect">
            <a:avLst/>
          </a:prstGeom>
          <a:noFill/>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ESTERS</a:t>
            </a:r>
          </a:p>
          <a:p>
            <a:pPr>
              <a:defRPr/>
            </a:pPr>
            <a:endParaRPr lang="en-US" sz="1400" b="1" dirty="0">
              <a:solidFill>
                <a:srgbClr val="003300"/>
              </a:solidFill>
              <a:effectLst>
                <a:outerShdw blurRad="38100" dist="38100" dir="2700000" algn="tl">
                  <a:srgbClr val="C0C0C0"/>
                </a:outerShdw>
              </a:effectLst>
            </a:endParaRPr>
          </a:p>
          <a:p>
            <a:pPr>
              <a:defRPr/>
            </a:pPr>
            <a:r>
              <a:rPr lang="en-US" altLang="en-US" sz="2000" b="1" dirty="0" err="1">
                <a:solidFill>
                  <a:srgbClr val="003300"/>
                </a:solidFill>
              </a:rPr>
              <a:t>Thioesters</a:t>
            </a:r>
            <a:endParaRPr lang="en-US" altLang="en-US" sz="2000" b="1" dirty="0">
              <a:solidFill>
                <a:srgbClr val="003300"/>
              </a:solidFill>
            </a:endParaRPr>
          </a:p>
          <a:p>
            <a:pPr>
              <a:defRPr/>
            </a:pPr>
            <a:endParaRPr lang="en-US" altLang="en-US" sz="1400" b="1" dirty="0">
              <a:solidFill>
                <a:srgbClr val="0000FF"/>
              </a:solidFill>
            </a:endParaRPr>
          </a:p>
          <a:p>
            <a:pPr>
              <a:defRPr/>
            </a:pPr>
            <a:r>
              <a:rPr lang="en-US" altLang="en-US" dirty="0">
                <a:solidFill>
                  <a:srgbClr val="0000FF"/>
                </a:solidFill>
              </a:rPr>
              <a:t>Most carboxylic esters are composites of carboxylic acids and alcohols. </a:t>
            </a:r>
            <a:r>
              <a:rPr lang="en-US" altLang="en-US" dirty="0" err="1">
                <a:solidFill>
                  <a:srgbClr val="0000FF"/>
                </a:solidFill>
              </a:rPr>
              <a:t>Thioesters</a:t>
            </a:r>
            <a:r>
              <a:rPr lang="en-US" altLang="en-US" dirty="0">
                <a:solidFill>
                  <a:srgbClr val="0000FF"/>
                </a:solidFill>
              </a:rPr>
              <a:t> are formed from carboxylic acids and </a:t>
            </a:r>
            <a:r>
              <a:rPr lang="en-US" altLang="en-US" dirty="0" err="1">
                <a:solidFill>
                  <a:srgbClr val="0000FF"/>
                </a:solidFill>
              </a:rPr>
              <a:t>thiols</a:t>
            </a:r>
            <a:r>
              <a:rPr lang="en-US" altLang="en-US" dirty="0">
                <a:solidFill>
                  <a:srgbClr val="0000FF"/>
                </a:solidFill>
              </a:rPr>
              <a:t>.</a:t>
            </a:r>
          </a:p>
          <a:p>
            <a:pPr>
              <a:defRPr/>
            </a:pPr>
            <a:endParaRPr lang="en-US" altLang="en-US" sz="1100" dirty="0">
              <a:solidFill>
                <a:srgbClr val="0000FF"/>
              </a:solidFill>
            </a:endParaRPr>
          </a:p>
          <a:p>
            <a:pPr>
              <a:defRPr/>
            </a:pPr>
            <a:r>
              <a:rPr lang="en-US" altLang="en-US" dirty="0">
                <a:solidFill>
                  <a:srgbClr val="0000FF"/>
                </a:solidFill>
              </a:rPr>
              <a:t>They are more reactive than esters toward </a:t>
            </a:r>
            <a:r>
              <a:rPr lang="en-US" altLang="en-US" dirty="0" err="1">
                <a:solidFill>
                  <a:srgbClr val="0000FF"/>
                </a:solidFill>
              </a:rPr>
              <a:t>nucleophilic</a:t>
            </a:r>
            <a:r>
              <a:rPr lang="en-US" altLang="en-US" dirty="0">
                <a:solidFill>
                  <a:srgbClr val="0000FF"/>
                </a:solidFill>
              </a:rPr>
              <a:t> substitution because:</a:t>
            </a:r>
          </a:p>
          <a:p>
            <a:pPr>
              <a:defRPr/>
            </a:pPr>
            <a:endParaRPr lang="en-US" altLang="en-US" sz="1200" dirty="0">
              <a:solidFill>
                <a:srgbClr val="800000"/>
              </a:solidFill>
            </a:endParaRPr>
          </a:p>
          <a:p>
            <a:pPr marL="742950" lvl="1" indent="-285750">
              <a:buFont typeface="Wingdings" panose="05000000000000000000" pitchFamily="2" charset="2"/>
              <a:buChar char="q"/>
              <a:defRPr/>
            </a:pPr>
            <a:r>
              <a:rPr lang="en-US" altLang="en-US" b="1" dirty="0" smtClean="0">
                <a:solidFill>
                  <a:srgbClr val="460000"/>
                </a:solidFill>
              </a:rPr>
              <a:t>-S-R </a:t>
            </a:r>
            <a:r>
              <a:rPr lang="en-US" altLang="en-US" b="1" dirty="0">
                <a:solidFill>
                  <a:srgbClr val="460000"/>
                </a:solidFill>
              </a:rPr>
              <a:t>is a better leaving group than  -O-R</a:t>
            </a:r>
          </a:p>
          <a:p>
            <a:pPr marL="742950" lvl="1" indent="-285750">
              <a:buFont typeface="Wingdings" panose="05000000000000000000" pitchFamily="2" charset="2"/>
              <a:buChar char="q"/>
              <a:defRPr/>
            </a:pPr>
            <a:endParaRPr lang="en-US" altLang="en-US" b="1" dirty="0">
              <a:solidFill>
                <a:srgbClr val="460000"/>
              </a:solidFill>
            </a:endParaRPr>
          </a:p>
          <a:p>
            <a:pPr marL="742950" lvl="1" indent="-285750">
              <a:buFont typeface="Wingdings" panose="05000000000000000000" pitchFamily="2" charset="2"/>
              <a:buChar char="q"/>
              <a:defRPr/>
            </a:pPr>
            <a:r>
              <a:rPr lang="en-US" altLang="en-US" b="1" dirty="0" smtClean="0">
                <a:solidFill>
                  <a:srgbClr val="460000"/>
                </a:solidFill>
              </a:rPr>
              <a:t>Resonance </a:t>
            </a:r>
            <a:r>
              <a:rPr lang="en-US" altLang="en-US" b="1" dirty="0">
                <a:solidFill>
                  <a:srgbClr val="460000"/>
                </a:solidFill>
              </a:rPr>
              <a:t>overlap is not as effective</a:t>
            </a:r>
            <a:endParaRPr lang="en-US" b="1" dirty="0">
              <a:solidFill>
                <a:srgbClr val="46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152400" y="152400"/>
            <a:ext cx="8763000" cy="4770537"/>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AMIDES</a:t>
            </a:r>
            <a:endParaRPr lang="en-US" sz="2800" dirty="0">
              <a:latin typeface="Arial Black" panose="020B0A04020102020204" pitchFamily="34" charset="0"/>
              <a:cs typeface="Tahoma" pitchFamily="34" charset="0"/>
            </a:endParaRPr>
          </a:p>
          <a:p>
            <a:pPr eaLnBrk="0" hangingPunct="0">
              <a:defRPr/>
            </a:pPr>
            <a:r>
              <a:rPr lang="en-US" sz="2000" b="1" dirty="0">
                <a:solidFill>
                  <a:srgbClr val="003300"/>
                </a:solidFill>
              </a:rPr>
              <a:t>Naming Amides</a:t>
            </a:r>
          </a:p>
          <a:p>
            <a:pPr>
              <a:defRPr/>
            </a:pPr>
            <a:endParaRPr lang="en-US" sz="1800" dirty="0">
              <a:latin typeface="Arial" charset="0"/>
            </a:endParaRPr>
          </a:p>
          <a:p>
            <a:pPr marL="285750" indent="-285750">
              <a:buFont typeface="Wingdings" panose="05000000000000000000" pitchFamily="2" charset="2"/>
              <a:buChar char="q"/>
              <a:defRPr/>
            </a:pPr>
            <a:r>
              <a:rPr lang="en-US" b="1" dirty="0">
                <a:solidFill>
                  <a:srgbClr val="460000"/>
                </a:solidFill>
              </a:rPr>
              <a:t>For </a:t>
            </a:r>
            <a:r>
              <a:rPr lang="en-US" b="1" dirty="0" smtClean="0">
                <a:solidFill>
                  <a:srgbClr val="460000"/>
                </a:solidFill>
                <a:sym typeface="Symbol" pitchFamily="18" charset="2"/>
              </a:rPr>
              <a:t>amide</a:t>
            </a:r>
            <a:r>
              <a:rPr lang="en-US" b="1" dirty="0">
                <a:solidFill>
                  <a:srgbClr val="460000"/>
                </a:solidFill>
                <a:sym typeface="Symbol" pitchFamily="18" charset="2"/>
              </a:rPr>
              <a:t>, drop -</a:t>
            </a:r>
            <a:r>
              <a:rPr lang="en-US" b="1" dirty="0" err="1">
                <a:solidFill>
                  <a:srgbClr val="460000"/>
                </a:solidFill>
                <a:sym typeface="Symbol" pitchFamily="18" charset="2"/>
              </a:rPr>
              <a:t>ic</a:t>
            </a:r>
            <a:r>
              <a:rPr lang="en-US" b="1" dirty="0">
                <a:solidFill>
                  <a:srgbClr val="460000"/>
                </a:solidFill>
                <a:sym typeface="Symbol" pitchFamily="18" charset="2"/>
              </a:rPr>
              <a:t> or -</a:t>
            </a:r>
            <a:r>
              <a:rPr lang="en-US" b="1" dirty="0" err="1">
                <a:solidFill>
                  <a:srgbClr val="460000"/>
                </a:solidFill>
                <a:sym typeface="Symbol" pitchFamily="18" charset="2"/>
              </a:rPr>
              <a:t>oic</a:t>
            </a:r>
            <a:r>
              <a:rPr lang="en-US" b="1" dirty="0">
                <a:solidFill>
                  <a:srgbClr val="460000"/>
                </a:solidFill>
                <a:sym typeface="Symbol" pitchFamily="18" charset="2"/>
              </a:rPr>
              <a:t> acid from the carboxylic acid name, add -amide.</a:t>
            </a:r>
          </a:p>
          <a:p>
            <a:pPr>
              <a:defRPr/>
            </a:pPr>
            <a:endParaRPr lang="en-US" dirty="0">
              <a:solidFill>
                <a:srgbClr val="FF33CC"/>
              </a:solidFill>
              <a:sym typeface="Symbol" pitchFamily="18" charset="2"/>
            </a:endParaRPr>
          </a:p>
          <a:p>
            <a:pPr>
              <a:defRPr/>
            </a:pPr>
            <a:r>
              <a:rPr lang="en-US" dirty="0">
                <a:solidFill>
                  <a:srgbClr val="0000FF"/>
                </a:solidFill>
                <a:sym typeface="Symbol" pitchFamily="18" charset="2"/>
              </a:rPr>
              <a:t>Alkyl groups bonded to nitrogen are named with </a:t>
            </a:r>
            <a:r>
              <a:rPr lang="en-US" i="1" dirty="0">
                <a:solidFill>
                  <a:srgbClr val="0000FF"/>
                </a:solidFill>
                <a:sym typeface="Symbol" pitchFamily="18" charset="2"/>
              </a:rPr>
              <a:t>N</a:t>
            </a:r>
            <a:r>
              <a:rPr lang="en-US" dirty="0">
                <a:solidFill>
                  <a:srgbClr val="0000FF"/>
                </a:solidFill>
                <a:sym typeface="Symbol" pitchFamily="18" charset="2"/>
              </a:rPr>
              <a:t>-alkyl to indicate their attachment to the nitrogen atom</a:t>
            </a:r>
          </a:p>
          <a:p>
            <a:pPr>
              <a:defRPr/>
            </a:pPr>
            <a:endParaRPr lang="en-US" dirty="0">
              <a:solidFill>
                <a:srgbClr val="0000FF"/>
              </a:solidFill>
              <a:sym typeface="Symbol" pitchFamily="18" charset="2"/>
            </a:endParaRPr>
          </a:p>
          <a:p>
            <a:pPr>
              <a:defRPr/>
            </a:pPr>
            <a:endParaRPr lang="en-US" dirty="0">
              <a:solidFill>
                <a:srgbClr val="0000FF"/>
              </a:solidFill>
              <a:sym typeface="Symbol" pitchFamily="18" charset="2"/>
            </a:endParaRPr>
          </a:p>
          <a:p>
            <a:pPr>
              <a:defRPr/>
            </a:pPr>
            <a:endParaRPr lang="en-US" dirty="0">
              <a:solidFill>
                <a:srgbClr val="0000FF"/>
              </a:solidFill>
              <a:sym typeface="Symbol" pitchFamily="18" charset="2"/>
            </a:endParaRPr>
          </a:p>
          <a:p>
            <a:pPr>
              <a:defRPr/>
            </a:pPr>
            <a:endParaRPr lang="en-US" dirty="0">
              <a:solidFill>
                <a:srgbClr val="0000FF"/>
              </a:solidFill>
              <a:sym typeface="Symbol" pitchFamily="18" charset="2"/>
            </a:endParaRPr>
          </a:p>
          <a:p>
            <a:pPr>
              <a:defRPr/>
            </a:pPr>
            <a:endParaRPr lang="en-US" dirty="0">
              <a:solidFill>
                <a:srgbClr val="0000FF"/>
              </a:solidFill>
              <a:sym typeface="Symbol" pitchFamily="18" charset="2"/>
            </a:endParaRPr>
          </a:p>
          <a:p>
            <a:pPr>
              <a:defRPr/>
            </a:pPr>
            <a:endParaRPr lang="en-US" dirty="0">
              <a:solidFill>
                <a:srgbClr val="0000FF"/>
              </a:solidFill>
              <a:sym typeface="Symbol" pitchFamily="18" charset="2"/>
            </a:endParaRPr>
          </a:p>
          <a:p>
            <a:pPr>
              <a:defRPr/>
            </a:pPr>
            <a:endParaRPr lang="en-US" dirty="0">
              <a:solidFill>
                <a:srgbClr val="0000FF"/>
              </a:solidFill>
              <a:sym typeface="Symbol" pitchFamily="18" charset="2"/>
            </a:endParaRPr>
          </a:p>
          <a:p>
            <a:pPr>
              <a:defRPr/>
            </a:pPr>
            <a:endParaRPr lang="en-US" sz="2000" b="1" dirty="0" smtClean="0">
              <a:solidFill>
                <a:srgbClr val="0000FF"/>
              </a:solidFill>
              <a:sym typeface="Symbol" pitchFamily="18" charset="2"/>
            </a:endParaRPr>
          </a:p>
          <a:p>
            <a:pPr>
              <a:defRPr/>
            </a:pPr>
            <a:r>
              <a:rPr lang="en-US" sz="2000" b="1" dirty="0" smtClean="0">
                <a:solidFill>
                  <a:srgbClr val="0000FF"/>
                </a:solidFill>
                <a:sym typeface="Symbol" pitchFamily="18" charset="2"/>
              </a:rPr>
              <a:t>Samples: </a:t>
            </a:r>
            <a:r>
              <a:rPr lang="en-US" dirty="0" smtClean="0">
                <a:solidFill>
                  <a:srgbClr val="0000FF"/>
                </a:solidFill>
                <a:sym typeface="Symbol" pitchFamily="18" charset="2"/>
              </a:rPr>
              <a:t>Name </a:t>
            </a:r>
            <a:r>
              <a:rPr lang="en-US" dirty="0">
                <a:solidFill>
                  <a:srgbClr val="0000FF"/>
                </a:solidFill>
                <a:sym typeface="Symbol" pitchFamily="18" charset="2"/>
              </a:rPr>
              <a:t>the following compounds</a:t>
            </a:r>
          </a:p>
        </p:txBody>
      </p:sp>
      <p:grpSp>
        <p:nvGrpSpPr>
          <p:cNvPr id="4" name="Group 3"/>
          <p:cNvGrpSpPr/>
          <p:nvPr/>
        </p:nvGrpSpPr>
        <p:grpSpPr>
          <a:xfrm>
            <a:off x="304800" y="2286000"/>
            <a:ext cx="8534400" cy="4267200"/>
            <a:chOff x="304800" y="2209800"/>
            <a:chExt cx="8534400" cy="4267200"/>
          </a:xfrm>
        </p:grpSpPr>
        <p:graphicFrame>
          <p:nvGraphicFramePr>
            <p:cNvPr id="2" name="Object 1"/>
            <p:cNvGraphicFramePr>
              <a:graphicFrameLocks noChangeAspect="1"/>
            </p:cNvGraphicFramePr>
            <p:nvPr>
              <p:extLst>
                <p:ext uri="{D42A27DB-BD31-4B8C-83A1-F6EECF244321}">
                  <p14:modId xmlns:p14="http://schemas.microsoft.com/office/powerpoint/2010/main" val="675163896"/>
                </p:ext>
              </p:extLst>
            </p:nvPr>
          </p:nvGraphicFramePr>
          <p:xfrm>
            <a:off x="304800" y="2353002"/>
            <a:ext cx="5115184" cy="1746980"/>
          </p:xfrm>
          <a:graphic>
            <a:graphicData uri="http://schemas.openxmlformats.org/presentationml/2006/ole">
              <mc:AlternateContent xmlns:mc="http://schemas.openxmlformats.org/markup-compatibility/2006">
                <mc:Choice xmlns:v="urn:schemas-microsoft-com:vml" Requires="v">
                  <p:oleObj spid="_x0000_s15486" name="CS ChemDraw Drawing" r:id="rId4" imgW="4778886" imgH="1631815" progId="ChemDraw.Document.6.0">
                    <p:embed/>
                  </p:oleObj>
                </mc:Choice>
                <mc:Fallback>
                  <p:oleObj name="CS ChemDraw Drawing" r:id="rId4" imgW="4778886" imgH="1631815" progId="ChemDraw.Document.6.0">
                    <p:embed/>
                    <p:pic>
                      <p:nvPicPr>
                        <p:cNvPr id="0" name=""/>
                        <p:cNvPicPr/>
                        <p:nvPr/>
                      </p:nvPicPr>
                      <p:blipFill>
                        <a:blip r:embed="rId5"/>
                        <a:stretch>
                          <a:fillRect/>
                        </a:stretch>
                      </p:blipFill>
                      <p:spPr>
                        <a:xfrm>
                          <a:off x="304800" y="2353002"/>
                          <a:ext cx="5115184" cy="174698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978281240"/>
                </p:ext>
              </p:extLst>
            </p:nvPr>
          </p:nvGraphicFramePr>
          <p:xfrm>
            <a:off x="391069" y="4964738"/>
            <a:ext cx="8448131" cy="1512262"/>
          </p:xfrm>
          <a:graphic>
            <a:graphicData uri="http://schemas.openxmlformats.org/presentationml/2006/ole">
              <mc:AlternateContent xmlns:mc="http://schemas.openxmlformats.org/markup-compatibility/2006">
                <mc:Choice xmlns:v="urn:schemas-microsoft-com:vml" Requires="v">
                  <p:oleObj spid="_x0000_s15487" name="CS ChemDraw Drawing" r:id="rId6" imgW="8619366" imgH="1543455" progId="ChemDraw.Document.6.0">
                    <p:embed/>
                  </p:oleObj>
                </mc:Choice>
                <mc:Fallback>
                  <p:oleObj name="CS ChemDraw Drawing" r:id="rId6" imgW="8619366" imgH="1543455" progId="ChemDraw.Document.6.0">
                    <p:embed/>
                    <p:pic>
                      <p:nvPicPr>
                        <p:cNvPr id="0" name=""/>
                        <p:cNvPicPr/>
                        <p:nvPr/>
                      </p:nvPicPr>
                      <p:blipFill>
                        <a:blip r:embed="rId7"/>
                        <a:stretch>
                          <a:fillRect/>
                        </a:stretch>
                      </p:blipFill>
                      <p:spPr>
                        <a:xfrm>
                          <a:off x="391069" y="4964738"/>
                          <a:ext cx="8448131" cy="1512262"/>
                        </a:xfrm>
                        <a:prstGeom prst="rect">
                          <a:avLst/>
                        </a:prstGeom>
                      </p:spPr>
                    </p:pic>
                  </p:oleObj>
                </mc:Fallback>
              </mc:AlternateContent>
            </a:graphicData>
          </a:graphic>
        </p:graphicFrame>
        <p:pic>
          <p:nvPicPr>
            <p:cNvPr id="5" name="Picture 2"/>
            <p:cNvPicPr>
              <a:picLocks noChangeAspect="1" noChangeArrowheads="1"/>
            </p:cNvPicPr>
            <p:nvPr/>
          </p:nvPicPr>
          <p:blipFill rotWithShape="1">
            <a:blip r:embed="rId8"/>
            <a:srcRect t="50000"/>
            <a:stretch/>
          </p:blipFill>
          <p:spPr bwMode="auto">
            <a:xfrm>
              <a:off x="4343400" y="2209800"/>
              <a:ext cx="4495800" cy="142581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10" descr="21_00-14UN"/>
          <p:cNvPicPr>
            <a:picLocks noChangeAspect="1" noChangeArrowheads="1"/>
          </p:cNvPicPr>
          <p:nvPr/>
        </p:nvPicPr>
        <p:blipFill rotWithShape="1">
          <a:blip r:embed="rId3" cstate="print"/>
          <a:srcRect b="5351"/>
          <a:stretch/>
        </p:blipFill>
        <p:spPr bwMode="auto">
          <a:xfrm>
            <a:off x="135146" y="2662646"/>
            <a:ext cx="8822020" cy="3966754"/>
          </a:xfrm>
          <a:prstGeom prst="rect">
            <a:avLst/>
          </a:prstGeom>
          <a:noFill/>
          <a:ln w="9525">
            <a:noFill/>
            <a:miter lim="800000"/>
            <a:headEnd/>
            <a:tailEnd/>
          </a:ln>
        </p:spPr>
      </p:pic>
      <p:sp>
        <p:nvSpPr>
          <p:cNvPr id="66562" name="Text Box 2"/>
          <p:cNvSpPr txBox="1">
            <a:spLocks noChangeArrowheads="1"/>
          </p:cNvSpPr>
          <p:nvPr/>
        </p:nvSpPr>
        <p:spPr bwMode="auto">
          <a:xfrm>
            <a:off x="304800" y="152400"/>
            <a:ext cx="8534400" cy="2462213"/>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AMIDES</a:t>
            </a:r>
            <a:endParaRPr lang="en-US" sz="2800" dirty="0">
              <a:latin typeface="Arial Black" panose="020B0A04020102020204" pitchFamily="34" charset="0"/>
              <a:cs typeface="Tahoma" pitchFamily="34" charset="0"/>
              <a:sym typeface="Symbol" pitchFamily="18" charset="2"/>
            </a:endParaRPr>
          </a:p>
          <a:p>
            <a:pPr>
              <a:defRPr/>
            </a:pPr>
            <a:endParaRPr lang="en-US" sz="1800" b="1" dirty="0" smtClean="0">
              <a:solidFill>
                <a:srgbClr val="003300"/>
              </a:solidFill>
            </a:endParaRPr>
          </a:p>
          <a:p>
            <a:pPr>
              <a:defRPr/>
            </a:pPr>
            <a:r>
              <a:rPr lang="en-US" sz="2000" b="1" dirty="0" smtClean="0">
                <a:solidFill>
                  <a:srgbClr val="003300"/>
                </a:solidFill>
              </a:rPr>
              <a:t>Naming </a:t>
            </a:r>
            <a:r>
              <a:rPr lang="en-US" sz="2000" b="1" dirty="0">
                <a:solidFill>
                  <a:srgbClr val="003300"/>
                </a:solidFill>
              </a:rPr>
              <a:t>Cyclic Amides</a:t>
            </a:r>
          </a:p>
          <a:p>
            <a:pPr>
              <a:defRPr/>
            </a:pPr>
            <a:endParaRPr lang="en-US" sz="1600" b="1" dirty="0">
              <a:solidFill>
                <a:srgbClr val="0000FF"/>
              </a:solidFill>
            </a:endParaRPr>
          </a:p>
          <a:p>
            <a:pPr marL="285750" indent="-285750" algn="just">
              <a:buFont typeface="Wingdings" panose="05000000000000000000" pitchFamily="2" charset="2"/>
              <a:buChar char="q"/>
              <a:defRPr/>
            </a:pPr>
            <a:r>
              <a:rPr lang="en-US" b="1" dirty="0">
                <a:solidFill>
                  <a:srgbClr val="460000"/>
                </a:solidFill>
              </a:rPr>
              <a:t>Cyclic amides are called lactams.</a:t>
            </a:r>
          </a:p>
          <a:p>
            <a:pPr marL="171450" indent="-171450" algn="just">
              <a:buFont typeface="Wingdings" panose="05000000000000000000" pitchFamily="2" charset="2"/>
              <a:buChar char="q"/>
              <a:defRPr/>
            </a:pPr>
            <a:endParaRPr lang="en-US"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To name, add the word lactam to the IUPAC acid name or replace the </a:t>
            </a:r>
            <a:r>
              <a:rPr lang="en-US" b="1" dirty="0">
                <a:solidFill>
                  <a:srgbClr val="006600"/>
                </a:solidFill>
              </a:rPr>
              <a:t>-</a:t>
            </a:r>
            <a:r>
              <a:rPr lang="en-US" b="1" dirty="0" err="1">
                <a:solidFill>
                  <a:srgbClr val="006600"/>
                </a:solidFill>
              </a:rPr>
              <a:t>ic</a:t>
            </a:r>
            <a:r>
              <a:rPr lang="en-US" b="1" dirty="0">
                <a:solidFill>
                  <a:srgbClr val="006600"/>
                </a:solidFill>
              </a:rPr>
              <a:t> acid </a:t>
            </a:r>
            <a:r>
              <a:rPr lang="en-US" b="1" dirty="0">
                <a:solidFill>
                  <a:srgbClr val="460000"/>
                </a:solidFill>
              </a:rPr>
              <a:t>of common name with </a:t>
            </a:r>
            <a:r>
              <a:rPr lang="en-US" b="1" dirty="0">
                <a:solidFill>
                  <a:srgbClr val="006600"/>
                </a:solidFill>
              </a:rPr>
              <a:t>-</a:t>
            </a:r>
            <a:r>
              <a:rPr lang="en-US" b="1" dirty="0" err="1">
                <a:solidFill>
                  <a:srgbClr val="006600"/>
                </a:solidFill>
              </a:rPr>
              <a:t>olactam</a:t>
            </a:r>
            <a:endParaRPr lang="en-US" b="1" dirty="0">
              <a:solidFill>
                <a:srgbClr val="0066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52400" y="91678"/>
            <a:ext cx="8763000" cy="4678204"/>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AMIDES</a:t>
            </a:r>
            <a:endParaRPr lang="en-US" sz="2800" dirty="0">
              <a:latin typeface="Arial Black" panose="020B0A04020102020204" pitchFamily="34" charset="0"/>
              <a:cs typeface="Tahoma" pitchFamily="34" charset="0"/>
            </a:endParaRPr>
          </a:p>
          <a:p>
            <a:pPr marL="285750" indent="-285750" algn="just">
              <a:spcBef>
                <a:spcPct val="50000"/>
              </a:spcBef>
              <a:buFont typeface="Wingdings" panose="05000000000000000000" pitchFamily="2" charset="2"/>
              <a:buChar char="q"/>
              <a:defRPr/>
            </a:pPr>
            <a:r>
              <a:rPr lang="en-US" b="1" dirty="0">
                <a:solidFill>
                  <a:srgbClr val="460000"/>
                </a:solidFill>
              </a:rPr>
              <a:t>An amide is a composite of a carboxylic acid and ammonia or an amine. </a:t>
            </a:r>
            <a:endParaRPr lang="en-US" sz="900" b="1" dirty="0">
              <a:solidFill>
                <a:srgbClr val="460000"/>
              </a:solidFill>
            </a:endParaRPr>
          </a:p>
          <a:p>
            <a:pPr marL="285750" indent="-285750" algn="just">
              <a:spcBef>
                <a:spcPct val="50000"/>
              </a:spcBef>
              <a:buFont typeface="Wingdings" panose="05000000000000000000" pitchFamily="2" charset="2"/>
              <a:buChar char="q"/>
              <a:defRPr/>
            </a:pPr>
            <a:r>
              <a:rPr lang="en-US" b="1" dirty="0">
                <a:solidFill>
                  <a:srgbClr val="460000"/>
                </a:solidFill>
              </a:rPr>
              <a:t>They are not basic because the lone pair on nitrogen is delocalized by </a:t>
            </a:r>
            <a:r>
              <a:rPr lang="en-US" b="1" dirty="0" smtClean="0">
                <a:solidFill>
                  <a:srgbClr val="460000"/>
                </a:solidFill>
              </a:rPr>
              <a:t>resonance</a:t>
            </a:r>
          </a:p>
          <a:p>
            <a:pPr algn="just">
              <a:spcBef>
                <a:spcPct val="50000"/>
              </a:spcBef>
              <a:defRPr/>
            </a:pPr>
            <a:endParaRPr lang="en-US" sz="1400" dirty="0">
              <a:solidFill>
                <a:srgbClr val="0000FF"/>
              </a:solidFill>
            </a:endParaRPr>
          </a:p>
          <a:p>
            <a:pPr algn="just">
              <a:spcBef>
                <a:spcPct val="50000"/>
              </a:spcBef>
              <a:defRPr/>
            </a:pPr>
            <a:endParaRPr lang="en-US" dirty="0">
              <a:solidFill>
                <a:srgbClr val="D60093"/>
              </a:solidFill>
            </a:endParaRPr>
          </a:p>
          <a:p>
            <a:pPr algn="just">
              <a:spcBef>
                <a:spcPct val="50000"/>
              </a:spcBef>
              <a:defRPr/>
            </a:pPr>
            <a:endParaRPr lang="en-US" dirty="0"/>
          </a:p>
          <a:p>
            <a:pPr algn="just">
              <a:spcBef>
                <a:spcPct val="50000"/>
              </a:spcBef>
              <a:defRPr/>
            </a:pPr>
            <a:endParaRPr lang="en-US" dirty="0"/>
          </a:p>
          <a:p>
            <a:pPr algn="just">
              <a:spcBef>
                <a:spcPct val="50000"/>
              </a:spcBef>
              <a:defRPr/>
            </a:pPr>
            <a:endParaRPr lang="en-US" dirty="0"/>
          </a:p>
          <a:p>
            <a:pPr algn="just">
              <a:spcBef>
                <a:spcPct val="50000"/>
              </a:spcBef>
              <a:defRPr/>
            </a:pPr>
            <a:endParaRPr lang="en-US" sz="800" dirty="0"/>
          </a:p>
          <a:p>
            <a:pPr marL="285750" indent="-285750" algn="just">
              <a:buFont typeface="Wingdings" panose="05000000000000000000" pitchFamily="2" charset="2"/>
              <a:buChar char="q"/>
              <a:defRPr/>
            </a:pPr>
            <a:r>
              <a:rPr lang="en-US" b="1" dirty="0">
                <a:solidFill>
                  <a:srgbClr val="460000"/>
                </a:solidFill>
              </a:rPr>
              <a:t>1</a:t>
            </a:r>
            <a:r>
              <a:rPr lang="en-US" b="1" dirty="0">
                <a:solidFill>
                  <a:srgbClr val="460000"/>
                </a:solidFill>
                <a:sym typeface="Symbol" pitchFamily="18" charset="2"/>
              </a:rPr>
              <a:t> amide has one C—N bond (two N—H).</a:t>
            </a:r>
          </a:p>
          <a:p>
            <a:pPr marL="171450" indent="-171450" algn="just">
              <a:buFont typeface="Wingdings" panose="05000000000000000000" pitchFamily="2" charset="2"/>
              <a:buChar char="q"/>
              <a:defRPr/>
            </a:pPr>
            <a:endParaRPr lang="en-US" sz="900" b="1" dirty="0">
              <a:solidFill>
                <a:srgbClr val="460000"/>
              </a:solidFill>
              <a:sym typeface="Symbol" pitchFamily="18" charset="2"/>
            </a:endParaRPr>
          </a:p>
          <a:p>
            <a:pPr marL="285750" indent="-285750" algn="just">
              <a:buFont typeface="Wingdings" panose="05000000000000000000" pitchFamily="2" charset="2"/>
              <a:buChar char="q"/>
              <a:defRPr/>
            </a:pPr>
            <a:r>
              <a:rPr lang="en-US" b="1" dirty="0">
                <a:solidFill>
                  <a:srgbClr val="460000"/>
                </a:solidFill>
                <a:sym typeface="Symbol" pitchFamily="18" charset="2"/>
              </a:rPr>
              <a:t>2 amide or </a:t>
            </a:r>
            <a:r>
              <a:rPr lang="en-US" b="1" i="1" dirty="0">
                <a:solidFill>
                  <a:srgbClr val="460000"/>
                </a:solidFill>
                <a:sym typeface="Symbol" pitchFamily="18" charset="2"/>
              </a:rPr>
              <a:t>N</a:t>
            </a:r>
            <a:r>
              <a:rPr lang="en-US" b="1" dirty="0">
                <a:solidFill>
                  <a:srgbClr val="460000"/>
                </a:solidFill>
                <a:sym typeface="Symbol" pitchFamily="18" charset="2"/>
              </a:rPr>
              <a:t>-substituted amide has two C—N bonds (one N—H)</a:t>
            </a:r>
          </a:p>
          <a:p>
            <a:pPr marL="171450" indent="-171450" algn="just">
              <a:buFont typeface="Wingdings" panose="05000000000000000000" pitchFamily="2" charset="2"/>
              <a:buChar char="q"/>
              <a:defRPr/>
            </a:pPr>
            <a:endParaRPr lang="en-US" sz="1000" b="1" dirty="0">
              <a:solidFill>
                <a:srgbClr val="460000"/>
              </a:solidFill>
              <a:sym typeface="Symbol" pitchFamily="18" charset="2"/>
            </a:endParaRPr>
          </a:p>
          <a:p>
            <a:pPr marL="285750" indent="-285750" algn="just">
              <a:buFont typeface="Wingdings" panose="05000000000000000000" pitchFamily="2" charset="2"/>
              <a:buChar char="q"/>
              <a:defRPr/>
            </a:pPr>
            <a:r>
              <a:rPr lang="en-US" b="1" dirty="0">
                <a:solidFill>
                  <a:srgbClr val="460000"/>
                </a:solidFill>
                <a:sym typeface="Symbol" pitchFamily="18" charset="2"/>
              </a:rPr>
              <a:t>3 amide or </a:t>
            </a:r>
            <a:r>
              <a:rPr lang="en-US" b="1" i="1" dirty="0">
                <a:solidFill>
                  <a:srgbClr val="460000"/>
                </a:solidFill>
                <a:sym typeface="Symbol" pitchFamily="18" charset="2"/>
              </a:rPr>
              <a:t>N,N</a:t>
            </a:r>
            <a:r>
              <a:rPr lang="en-US" b="1" dirty="0">
                <a:solidFill>
                  <a:srgbClr val="460000"/>
                </a:solidFill>
                <a:sym typeface="Symbol" pitchFamily="18" charset="2"/>
              </a:rPr>
              <a:t>-</a:t>
            </a:r>
            <a:r>
              <a:rPr lang="en-US" b="1" dirty="0" err="1">
                <a:solidFill>
                  <a:srgbClr val="460000"/>
                </a:solidFill>
                <a:sym typeface="Symbol" pitchFamily="18" charset="2"/>
              </a:rPr>
              <a:t>disubstituted</a:t>
            </a:r>
            <a:r>
              <a:rPr lang="en-US" b="1" dirty="0">
                <a:solidFill>
                  <a:srgbClr val="460000"/>
                </a:solidFill>
                <a:sym typeface="Symbol" pitchFamily="18" charset="2"/>
              </a:rPr>
              <a:t> amide has three C—N bonds (no N—H).</a:t>
            </a:r>
          </a:p>
        </p:txBody>
      </p:sp>
      <p:grpSp>
        <p:nvGrpSpPr>
          <p:cNvPr id="3" name="Group 2"/>
          <p:cNvGrpSpPr/>
          <p:nvPr/>
        </p:nvGrpSpPr>
        <p:grpSpPr>
          <a:xfrm>
            <a:off x="683371" y="1432560"/>
            <a:ext cx="7393829" cy="5273040"/>
            <a:chOff x="683371" y="1432560"/>
            <a:chExt cx="7393829" cy="5273040"/>
          </a:xfrm>
        </p:grpSpPr>
        <p:pic>
          <p:nvPicPr>
            <p:cNvPr id="8196" name="Picture 5"/>
            <p:cNvPicPr>
              <a:picLocks noChangeAspect="1" noChangeArrowheads="1"/>
            </p:cNvPicPr>
            <p:nvPr/>
          </p:nvPicPr>
          <p:blipFill rotWithShape="1">
            <a:blip r:embed="rId4" cstate="print"/>
            <a:srcRect b="8196"/>
            <a:stretch/>
          </p:blipFill>
          <p:spPr bwMode="auto">
            <a:xfrm>
              <a:off x="2057400" y="1432560"/>
              <a:ext cx="5181600" cy="1996440"/>
            </a:xfrm>
            <a:prstGeom prst="rect">
              <a:avLst/>
            </a:prstGeom>
            <a:noFill/>
            <a:ln w="9525">
              <a:noFill/>
              <a:miter lim="800000"/>
              <a:headEnd/>
              <a:tailEnd/>
            </a:ln>
          </p:spPr>
        </p:pic>
        <p:graphicFrame>
          <p:nvGraphicFramePr>
            <p:cNvPr id="2" name="Object 1"/>
            <p:cNvGraphicFramePr>
              <a:graphicFrameLocks noChangeAspect="1"/>
            </p:cNvGraphicFramePr>
            <p:nvPr>
              <p:extLst>
                <p:ext uri="{D42A27DB-BD31-4B8C-83A1-F6EECF244321}">
                  <p14:modId xmlns:p14="http://schemas.microsoft.com/office/powerpoint/2010/main" val="794261691"/>
                </p:ext>
              </p:extLst>
            </p:nvPr>
          </p:nvGraphicFramePr>
          <p:xfrm>
            <a:off x="683371" y="4754404"/>
            <a:ext cx="7393829" cy="1951196"/>
          </p:xfrm>
          <a:graphic>
            <a:graphicData uri="http://schemas.openxmlformats.org/presentationml/2006/ole">
              <mc:AlternateContent xmlns:mc="http://schemas.openxmlformats.org/markup-compatibility/2006">
                <mc:Choice xmlns:v="urn:schemas-microsoft-com:vml" Requires="v">
                  <p:oleObj spid="_x0000_s14399" name="CS ChemDraw Drawing" r:id="rId5" imgW="6912486" imgH="1823936" progId="ChemDraw.Document.6.0">
                    <p:embed/>
                  </p:oleObj>
                </mc:Choice>
                <mc:Fallback>
                  <p:oleObj name="CS ChemDraw Drawing" r:id="rId5" imgW="6912486" imgH="1823936" progId="ChemDraw.Document.6.0">
                    <p:embed/>
                    <p:pic>
                      <p:nvPicPr>
                        <p:cNvPr id="0" name=""/>
                        <p:cNvPicPr/>
                        <p:nvPr/>
                      </p:nvPicPr>
                      <p:blipFill>
                        <a:blip r:embed="rId6"/>
                        <a:stretch>
                          <a:fillRect/>
                        </a:stretch>
                      </p:blipFill>
                      <p:spPr>
                        <a:xfrm>
                          <a:off x="683371" y="4754404"/>
                          <a:ext cx="7393829" cy="1951196"/>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Text Box 4"/>
          <p:cNvSpPr txBox="1">
            <a:spLocks noChangeArrowheads="1"/>
          </p:cNvSpPr>
          <p:nvPr/>
        </p:nvSpPr>
        <p:spPr bwMode="auto">
          <a:xfrm>
            <a:off x="304800" y="76200"/>
            <a:ext cx="8610600" cy="3216265"/>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NOMENCLATURE</a:t>
            </a:r>
          </a:p>
          <a:p>
            <a:pPr eaLnBrk="0" hangingPunct="0">
              <a:defRPr/>
            </a:pPr>
            <a:r>
              <a:rPr lang="en-US" sz="2000" b="1" dirty="0" err="1">
                <a:solidFill>
                  <a:srgbClr val="003300"/>
                </a:solidFill>
              </a:rPr>
              <a:t>Dicarboxylic</a:t>
            </a:r>
            <a:r>
              <a:rPr lang="en-US" sz="2000" b="1" dirty="0">
                <a:solidFill>
                  <a:srgbClr val="003300"/>
                </a:solidFill>
              </a:rPr>
              <a:t> Acids</a:t>
            </a:r>
          </a:p>
          <a:p>
            <a:pPr eaLnBrk="0" hangingPunct="0">
              <a:defRPr/>
            </a:pPr>
            <a:endParaRPr lang="en-US" b="1" dirty="0">
              <a:solidFill>
                <a:schemeClr val="accent2"/>
              </a:solidFill>
            </a:endParaRPr>
          </a:p>
          <a:p>
            <a:pPr eaLnBrk="0" hangingPunct="0">
              <a:defRPr/>
            </a:pPr>
            <a:r>
              <a:rPr lang="en-US" dirty="0">
                <a:solidFill>
                  <a:srgbClr val="0000FF"/>
                </a:solidFill>
              </a:rPr>
              <a:t>For IUPAC name, number the chain from the end closest to a substituent</a:t>
            </a:r>
          </a:p>
          <a:p>
            <a:pPr>
              <a:defRPr/>
            </a:pPr>
            <a:endParaRPr lang="en-US" dirty="0">
              <a:solidFill>
                <a:srgbClr val="D60093"/>
              </a:solidFill>
            </a:endParaRPr>
          </a:p>
          <a:p>
            <a:pPr>
              <a:defRPr/>
            </a:pPr>
            <a:endParaRPr lang="en-US" dirty="0"/>
          </a:p>
          <a:p>
            <a:pPr>
              <a:defRPr/>
            </a:pPr>
            <a:endParaRPr lang="en-US" dirty="0"/>
          </a:p>
          <a:p>
            <a:pPr>
              <a:defRPr/>
            </a:pPr>
            <a:endParaRPr lang="en-US" dirty="0"/>
          </a:p>
          <a:p>
            <a:pPr>
              <a:defRPr/>
            </a:pPr>
            <a:endParaRPr lang="en-US" b="1" dirty="0">
              <a:solidFill>
                <a:schemeClr val="accent2"/>
              </a:solidFill>
            </a:endParaRPr>
          </a:p>
          <a:p>
            <a:pPr eaLnBrk="0" hangingPunct="0">
              <a:defRPr/>
            </a:pPr>
            <a:r>
              <a:rPr lang="en-US" sz="2000" b="1" dirty="0">
                <a:solidFill>
                  <a:srgbClr val="003300"/>
                </a:solidFill>
              </a:rPr>
              <a:t>Cyclic carboxylic acid</a:t>
            </a:r>
          </a:p>
          <a:p>
            <a:pPr eaLnBrk="0" hangingPunct="0">
              <a:defRPr/>
            </a:pPr>
            <a:endParaRPr lang="en-US" sz="900" b="1" dirty="0">
              <a:solidFill>
                <a:schemeClr val="accent2"/>
              </a:solidFill>
            </a:endParaRPr>
          </a:p>
        </p:txBody>
      </p:sp>
      <p:grpSp>
        <p:nvGrpSpPr>
          <p:cNvPr id="2" name="Group 1"/>
          <p:cNvGrpSpPr/>
          <p:nvPr/>
        </p:nvGrpSpPr>
        <p:grpSpPr>
          <a:xfrm>
            <a:off x="533399" y="1447801"/>
            <a:ext cx="8277151" cy="5181599"/>
            <a:chOff x="533399" y="1447801"/>
            <a:chExt cx="8277151" cy="5181599"/>
          </a:xfrm>
        </p:grpSpPr>
        <p:graphicFrame>
          <p:nvGraphicFramePr>
            <p:cNvPr id="3" name="Object 2"/>
            <p:cNvGraphicFramePr>
              <a:graphicFrameLocks noChangeAspect="1"/>
            </p:cNvGraphicFramePr>
            <p:nvPr>
              <p:extLst>
                <p:ext uri="{D42A27DB-BD31-4B8C-83A1-F6EECF244321}">
                  <p14:modId xmlns:p14="http://schemas.microsoft.com/office/powerpoint/2010/main" val="2622418391"/>
                </p:ext>
              </p:extLst>
            </p:nvPr>
          </p:nvGraphicFramePr>
          <p:xfrm>
            <a:off x="2971800" y="1447801"/>
            <a:ext cx="4419600" cy="1443058"/>
          </p:xfrm>
          <a:graphic>
            <a:graphicData uri="http://schemas.openxmlformats.org/presentationml/2006/ole">
              <mc:AlternateContent xmlns:mc="http://schemas.openxmlformats.org/markup-compatibility/2006">
                <mc:Choice xmlns:v="urn:schemas-microsoft-com:vml" Requires="v">
                  <p:oleObj spid="_x0000_s1149" name="CS ChemDraw Drawing" r:id="rId4" imgW="3724224" imgH="1215687" progId="ChemDraw.Document.6.0">
                    <p:embed/>
                  </p:oleObj>
                </mc:Choice>
                <mc:Fallback>
                  <p:oleObj name="CS ChemDraw Drawing" r:id="rId4" imgW="3724224" imgH="1215687" progId="ChemDraw.Document.6.0">
                    <p:embed/>
                    <p:pic>
                      <p:nvPicPr>
                        <p:cNvPr id="0" name=""/>
                        <p:cNvPicPr/>
                        <p:nvPr/>
                      </p:nvPicPr>
                      <p:blipFill>
                        <a:blip r:embed="rId5"/>
                        <a:stretch>
                          <a:fillRect/>
                        </a:stretch>
                      </p:blipFill>
                      <p:spPr>
                        <a:xfrm>
                          <a:off x="2971800" y="1447801"/>
                          <a:ext cx="4419600" cy="1443058"/>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927298089"/>
                </p:ext>
              </p:extLst>
            </p:nvPr>
          </p:nvGraphicFramePr>
          <p:xfrm>
            <a:off x="533399" y="3027253"/>
            <a:ext cx="8277151" cy="3602147"/>
          </p:xfrm>
          <a:graphic>
            <a:graphicData uri="http://schemas.openxmlformats.org/presentationml/2006/ole">
              <mc:AlternateContent xmlns:mc="http://schemas.openxmlformats.org/markup-compatibility/2006">
                <mc:Choice xmlns:v="urn:schemas-microsoft-com:vml" Requires="v">
                  <p:oleObj spid="_x0000_s1150" name="CS ChemDraw Drawing" r:id="rId6" imgW="9111632" imgH="3965102" progId="ChemDraw.Document.6.0">
                    <p:embed/>
                  </p:oleObj>
                </mc:Choice>
                <mc:Fallback>
                  <p:oleObj name="CS ChemDraw Drawing" r:id="rId6" imgW="9111632" imgH="3965102" progId="ChemDraw.Document.6.0">
                    <p:embed/>
                    <p:pic>
                      <p:nvPicPr>
                        <p:cNvPr id="0" name=""/>
                        <p:cNvPicPr/>
                        <p:nvPr/>
                      </p:nvPicPr>
                      <p:blipFill>
                        <a:blip r:embed="rId7"/>
                        <a:stretch>
                          <a:fillRect/>
                        </a:stretch>
                      </p:blipFill>
                      <p:spPr>
                        <a:xfrm>
                          <a:off x="533399" y="3027253"/>
                          <a:ext cx="8277151" cy="3602147"/>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Text Box 4"/>
          <p:cNvSpPr txBox="1">
            <a:spLocks noChangeArrowheads="1"/>
          </p:cNvSpPr>
          <p:nvPr/>
        </p:nvSpPr>
        <p:spPr bwMode="auto">
          <a:xfrm>
            <a:off x="304800" y="152400"/>
            <a:ext cx="8534400" cy="2877711"/>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AMIDES</a:t>
            </a:r>
            <a:endParaRPr lang="en-US" sz="2800" dirty="0">
              <a:latin typeface="Arial Black" panose="020B0A04020102020204" pitchFamily="34" charset="0"/>
              <a:cs typeface="Tahoma" pitchFamily="34" charset="0"/>
              <a:sym typeface="Symbol" pitchFamily="18" charset="2"/>
            </a:endParaRPr>
          </a:p>
          <a:p>
            <a:pPr algn="ctr">
              <a:spcBef>
                <a:spcPct val="50000"/>
              </a:spcBef>
              <a:defRPr/>
            </a:pPr>
            <a:endParaRPr lang="en-US" sz="1000" b="1" dirty="0">
              <a:solidFill>
                <a:srgbClr val="003300"/>
              </a:solidFill>
              <a:effectLst>
                <a:outerShdw blurRad="38100" dist="38100" dir="2700000" algn="tl">
                  <a:srgbClr val="C0C0C0"/>
                </a:outerShdw>
              </a:effectLst>
            </a:endParaRPr>
          </a:p>
          <a:p>
            <a:pPr>
              <a:spcBef>
                <a:spcPct val="50000"/>
              </a:spcBef>
              <a:defRPr/>
            </a:pPr>
            <a:r>
              <a:rPr lang="en-US" sz="2000" b="1" dirty="0">
                <a:solidFill>
                  <a:srgbClr val="003300"/>
                </a:solidFill>
              </a:rPr>
              <a:t>Synthesis of Amides</a:t>
            </a:r>
          </a:p>
          <a:p>
            <a:pPr>
              <a:spcBef>
                <a:spcPct val="50000"/>
              </a:spcBef>
              <a:defRPr/>
            </a:pPr>
            <a:endParaRPr lang="en-US" sz="1200" b="1" dirty="0">
              <a:solidFill>
                <a:srgbClr val="0000FF"/>
              </a:solidFill>
            </a:endParaRPr>
          </a:p>
          <a:p>
            <a:pPr>
              <a:defRPr/>
            </a:pPr>
            <a:r>
              <a:rPr lang="en-US" dirty="0">
                <a:solidFill>
                  <a:srgbClr val="0000FF"/>
                </a:solidFill>
              </a:rPr>
              <a:t>The initial reaction of a carboxylic acid with an amine gives an ammonium carboxylate salt</a:t>
            </a:r>
          </a:p>
          <a:p>
            <a:pPr>
              <a:defRPr/>
            </a:pPr>
            <a:r>
              <a:rPr lang="en-US" dirty="0">
                <a:solidFill>
                  <a:schemeClr val="accent2"/>
                </a:solidFill>
              </a:rPr>
              <a:t>  </a:t>
            </a:r>
          </a:p>
          <a:p>
            <a:pPr>
              <a:defRPr/>
            </a:pPr>
            <a:endParaRPr lang="en-US" dirty="0">
              <a:solidFill>
                <a:srgbClr val="800000"/>
              </a:solidFill>
            </a:endParaRPr>
          </a:p>
          <a:p>
            <a:pPr marL="285750" indent="-285750">
              <a:buFont typeface="Wingdings" panose="05000000000000000000" pitchFamily="2" charset="2"/>
              <a:buChar char="q"/>
              <a:defRPr/>
            </a:pPr>
            <a:r>
              <a:rPr lang="en-US" b="1" dirty="0">
                <a:solidFill>
                  <a:srgbClr val="460000"/>
                </a:solidFill>
              </a:rPr>
              <a:t>Heating this salt to well above 100° C drives off steam and forms an amide</a:t>
            </a:r>
          </a:p>
        </p:txBody>
      </p:sp>
      <p:grpSp>
        <p:nvGrpSpPr>
          <p:cNvPr id="2" name="Group 1"/>
          <p:cNvGrpSpPr/>
          <p:nvPr/>
        </p:nvGrpSpPr>
        <p:grpSpPr>
          <a:xfrm>
            <a:off x="76200" y="3257187"/>
            <a:ext cx="9025374" cy="3219813"/>
            <a:chOff x="76200" y="3257187"/>
            <a:chExt cx="9025374" cy="3219813"/>
          </a:xfrm>
        </p:grpSpPr>
        <p:pic>
          <p:nvPicPr>
            <p:cNvPr id="45059" name="Picture 5" descr="20_07-27-5UN"/>
            <p:cNvPicPr>
              <a:picLocks noChangeAspect="1" noChangeArrowheads="1"/>
            </p:cNvPicPr>
            <p:nvPr/>
          </p:nvPicPr>
          <p:blipFill rotWithShape="1">
            <a:blip r:embed="rId3" cstate="print"/>
            <a:srcRect l="10204" t="-1" b="65981"/>
            <a:stretch/>
          </p:blipFill>
          <p:spPr bwMode="auto">
            <a:xfrm>
              <a:off x="76200" y="3257187"/>
              <a:ext cx="9025374" cy="1010013"/>
            </a:xfrm>
            <a:prstGeom prst="rect">
              <a:avLst/>
            </a:prstGeom>
            <a:noFill/>
            <a:ln w="9525">
              <a:noFill/>
              <a:miter lim="800000"/>
              <a:headEnd/>
              <a:tailEnd/>
            </a:ln>
          </p:spPr>
        </p:pic>
        <p:pic>
          <p:nvPicPr>
            <p:cNvPr id="5" name="Picture 5" descr="20_07-27-5UN"/>
            <p:cNvPicPr>
              <a:picLocks noChangeAspect="1" noChangeArrowheads="1"/>
            </p:cNvPicPr>
            <p:nvPr/>
          </p:nvPicPr>
          <p:blipFill rotWithShape="1">
            <a:blip r:embed="rId3" cstate="print"/>
            <a:srcRect l="3317" t="37395" b="12342"/>
            <a:stretch/>
          </p:blipFill>
          <p:spPr bwMode="auto">
            <a:xfrm>
              <a:off x="135903" y="5105400"/>
              <a:ext cx="8931897" cy="13716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228600" y="152400"/>
            <a:ext cx="8686800" cy="2646878"/>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AMIDES</a:t>
            </a:r>
            <a:endParaRPr lang="en-US" sz="2800" dirty="0">
              <a:latin typeface="Arial Black" panose="020B0A04020102020204" pitchFamily="34" charset="0"/>
              <a:cs typeface="Tahoma" pitchFamily="34" charset="0"/>
            </a:endParaRPr>
          </a:p>
          <a:p>
            <a:pPr algn="ctr">
              <a:defRPr/>
            </a:pPr>
            <a:endParaRPr lang="en-US" sz="900" b="1" dirty="0">
              <a:solidFill>
                <a:srgbClr val="003300"/>
              </a:solidFill>
              <a:effectLst>
                <a:outerShdw blurRad="38100" dist="38100" dir="2700000" algn="tl">
                  <a:srgbClr val="C0C0C0"/>
                </a:outerShdw>
              </a:effectLst>
            </a:endParaRPr>
          </a:p>
          <a:p>
            <a:pPr algn="ctr">
              <a:defRPr/>
            </a:pPr>
            <a:endParaRPr lang="en-US" sz="900" b="1" dirty="0">
              <a:solidFill>
                <a:srgbClr val="003300"/>
              </a:solidFill>
              <a:effectLst>
                <a:outerShdw blurRad="38100" dist="38100" dir="2700000" algn="tl">
                  <a:srgbClr val="C0C0C0"/>
                </a:outerShdw>
              </a:effectLst>
            </a:endParaRPr>
          </a:p>
          <a:p>
            <a:pPr algn="just" eaLnBrk="0" hangingPunct="0">
              <a:defRPr/>
            </a:pPr>
            <a:r>
              <a:rPr lang="en-US" altLang="en-US" sz="2000" b="1" dirty="0">
                <a:solidFill>
                  <a:srgbClr val="003300"/>
                </a:solidFill>
              </a:rPr>
              <a:t>Hydrolysis of Amides</a:t>
            </a:r>
          </a:p>
          <a:p>
            <a:pPr algn="just" eaLnBrk="0" hangingPunct="0">
              <a:defRPr/>
            </a:pPr>
            <a:endParaRPr lang="en-US" altLang="en-US" sz="1400" b="1" dirty="0">
              <a:solidFill>
                <a:srgbClr val="0000FF"/>
              </a:solidFill>
            </a:endParaRPr>
          </a:p>
          <a:p>
            <a:pPr algn="just" eaLnBrk="0" hangingPunct="0">
              <a:defRPr/>
            </a:pPr>
            <a:endParaRPr lang="en-US" altLang="en-US" sz="1400" b="1" dirty="0">
              <a:solidFill>
                <a:srgbClr val="0000FF"/>
              </a:solidFill>
            </a:endParaRPr>
          </a:p>
          <a:p>
            <a:pPr marL="285750" indent="-285750" algn="just" eaLnBrk="0" hangingPunct="0">
              <a:buFont typeface="Wingdings" panose="05000000000000000000" pitchFamily="2" charset="2"/>
              <a:buChar char="q"/>
              <a:defRPr/>
            </a:pPr>
            <a:r>
              <a:rPr lang="en-US" b="1" dirty="0">
                <a:solidFill>
                  <a:srgbClr val="460000"/>
                </a:solidFill>
              </a:rPr>
              <a:t>Amides hydrolyze to carboxylic acids under both acidic and basic conditions </a:t>
            </a:r>
          </a:p>
          <a:p>
            <a:pPr marL="285750" indent="-285750" algn="just" eaLnBrk="0" hangingPunct="0">
              <a:buFont typeface="Wingdings" panose="05000000000000000000" pitchFamily="2" charset="2"/>
              <a:buChar char="q"/>
              <a:defRPr/>
            </a:pPr>
            <a:endParaRPr lang="en-US" b="1" dirty="0">
              <a:solidFill>
                <a:srgbClr val="460000"/>
              </a:solidFill>
            </a:endParaRPr>
          </a:p>
          <a:p>
            <a:pPr marL="285750" indent="-285750" algn="just" eaLnBrk="0" hangingPunct="0">
              <a:buFont typeface="Wingdings" panose="05000000000000000000" pitchFamily="2" charset="2"/>
              <a:buChar char="q"/>
              <a:defRPr/>
            </a:pPr>
            <a:r>
              <a:rPr lang="en-US" altLang="en-US" b="1" dirty="0">
                <a:solidFill>
                  <a:srgbClr val="460000"/>
                </a:solidFill>
              </a:rPr>
              <a:t>P</a:t>
            </a:r>
            <a:r>
              <a:rPr lang="en-US" altLang="en-US" b="1" dirty="0" smtClean="0">
                <a:solidFill>
                  <a:srgbClr val="460000"/>
                </a:solidFill>
              </a:rPr>
              <a:t>rolonged </a:t>
            </a:r>
            <a:r>
              <a:rPr lang="en-US" altLang="en-US" b="1" dirty="0">
                <a:solidFill>
                  <a:srgbClr val="460000"/>
                </a:solidFill>
              </a:rPr>
              <a:t>heating in 6 M </a:t>
            </a:r>
            <a:r>
              <a:rPr lang="en-US" altLang="en-US" b="1" dirty="0" err="1">
                <a:solidFill>
                  <a:srgbClr val="460000"/>
                </a:solidFill>
              </a:rPr>
              <a:t>HCl</a:t>
            </a:r>
            <a:r>
              <a:rPr lang="en-US" altLang="en-US" b="1" dirty="0">
                <a:solidFill>
                  <a:srgbClr val="460000"/>
                </a:solidFill>
              </a:rPr>
              <a:t> or 40% aqueous </a:t>
            </a:r>
            <a:r>
              <a:rPr lang="en-US" altLang="en-US" b="1" dirty="0" err="1">
                <a:solidFill>
                  <a:srgbClr val="460000"/>
                </a:solidFill>
              </a:rPr>
              <a:t>NaOH</a:t>
            </a:r>
            <a:r>
              <a:rPr lang="en-US" altLang="en-US" b="1" dirty="0">
                <a:solidFill>
                  <a:srgbClr val="460000"/>
                </a:solidFill>
              </a:rPr>
              <a:t> is </a:t>
            </a:r>
            <a:r>
              <a:rPr lang="en-US" altLang="en-US" b="1" dirty="0" smtClean="0">
                <a:solidFill>
                  <a:srgbClr val="460000"/>
                </a:solidFill>
              </a:rPr>
              <a:t>required</a:t>
            </a:r>
            <a:endParaRPr lang="en-US" altLang="en-US" b="1" dirty="0">
              <a:solidFill>
                <a:srgbClr val="460000"/>
              </a:solidFill>
            </a:endParaRPr>
          </a:p>
          <a:p>
            <a:pPr eaLnBrk="0" hangingPunct="0">
              <a:defRPr/>
            </a:pPr>
            <a:endParaRPr lang="en-US" dirty="0">
              <a:solidFill>
                <a:schemeClr val="accent2"/>
              </a:solidFill>
            </a:endParaRPr>
          </a:p>
        </p:txBody>
      </p:sp>
      <p:grpSp>
        <p:nvGrpSpPr>
          <p:cNvPr id="2" name="Group 7"/>
          <p:cNvGrpSpPr>
            <a:grpSpLocks/>
          </p:cNvGrpSpPr>
          <p:nvPr/>
        </p:nvGrpSpPr>
        <p:grpSpPr bwMode="auto">
          <a:xfrm>
            <a:off x="228600" y="2817813"/>
            <a:ext cx="8763000" cy="3811587"/>
            <a:chOff x="144" y="1356"/>
            <a:chExt cx="5520" cy="2401"/>
          </a:xfrm>
        </p:grpSpPr>
        <p:pic>
          <p:nvPicPr>
            <p:cNvPr id="74756" name="Picture 3" descr="21_10-20UNRev1"/>
            <p:cNvPicPr>
              <a:picLocks noChangeAspect="1" noChangeArrowheads="1"/>
            </p:cNvPicPr>
            <p:nvPr/>
          </p:nvPicPr>
          <p:blipFill>
            <a:blip r:embed="rId3" cstate="print"/>
            <a:srcRect/>
            <a:stretch>
              <a:fillRect/>
            </a:stretch>
          </p:blipFill>
          <p:spPr bwMode="auto">
            <a:xfrm>
              <a:off x="192" y="1356"/>
              <a:ext cx="1092" cy="180"/>
            </a:xfrm>
            <a:prstGeom prst="rect">
              <a:avLst/>
            </a:prstGeom>
            <a:noFill/>
            <a:ln w="9525">
              <a:noFill/>
              <a:miter lim="800000"/>
              <a:headEnd/>
              <a:tailEnd/>
            </a:ln>
          </p:spPr>
        </p:pic>
        <p:pic>
          <p:nvPicPr>
            <p:cNvPr id="74757" name="Picture 4" descr="21_10-20UNRev2"/>
            <p:cNvPicPr>
              <a:picLocks noChangeAspect="1" noChangeArrowheads="1"/>
            </p:cNvPicPr>
            <p:nvPr/>
          </p:nvPicPr>
          <p:blipFill>
            <a:blip r:embed="rId4" cstate="print"/>
            <a:srcRect/>
            <a:stretch>
              <a:fillRect/>
            </a:stretch>
          </p:blipFill>
          <p:spPr bwMode="auto">
            <a:xfrm>
              <a:off x="192" y="1823"/>
              <a:ext cx="5472" cy="625"/>
            </a:xfrm>
            <a:prstGeom prst="rect">
              <a:avLst/>
            </a:prstGeom>
            <a:noFill/>
            <a:ln w="9525">
              <a:noFill/>
              <a:miter lim="800000"/>
              <a:headEnd/>
              <a:tailEnd/>
            </a:ln>
          </p:spPr>
        </p:pic>
        <p:pic>
          <p:nvPicPr>
            <p:cNvPr id="74758" name="Picture 5" descr="21_10-21UNRev1"/>
            <p:cNvPicPr>
              <a:picLocks noChangeAspect="1" noChangeArrowheads="1"/>
            </p:cNvPicPr>
            <p:nvPr/>
          </p:nvPicPr>
          <p:blipFill>
            <a:blip r:embed="rId5" cstate="print"/>
            <a:srcRect/>
            <a:stretch>
              <a:fillRect/>
            </a:stretch>
          </p:blipFill>
          <p:spPr bwMode="auto">
            <a:xfrm>
              <a:off x="432" y="2752"/>
              <a:ext cx="968" cy="176"/>
            </a:xfrm>
            <a:prstGeom prst="rect">
              <a:avLst/>
            </a:prstGeom>
            <a:noFill/>
            <a:ln w="9525">
              <a:noFill/>
              <a:miter lim="800000"/>
              <a:headEnd/>
              <a:tailEnd/>
            </a:ln>
          </p:spPr>
        </p:pic>
        <p:pic>
          <p:nvPicPr>
            <p:cNvPr id="74759" name="Picture 6" descr="21_10-21UNRev2"/>
            <p:cNvPicPr>
              <a:picLocks noChangeAspect="1" noChangeArrowheads="1"/>
            </p:cNvPicPr>
            <p:nvPr/>
          </p:nvPicPr>
          <p:blipFill>
            <a:blip r:embed="rId6" cstate="print"/>
            <a:srcRect/>
            <a:stretch>
              <a:fillRect/>
            </a:stretch>
          </p:blipFill>
          <p:spPr bwMode="auto">
            <a:xfrm>
              <a:off x="144" y="3072"/>
              <a:ext cx="5472" cy="68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304800" y="76200"/>
            <a:ext cx="8534400" cy="1438855"/>
          </a:xfrm>
          <a:prstGeom prst="rect">
            <a:avLst/>
          </a:prstGeom>
          <a:noFill/>
          <a:ln>
            <a:noFill/>
          </a:ln>
          <a:effectLst/>
          <a:ex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AMIDES</a:t>
            </a:r>
            <a:endParaRPr lang="en-US" sz="2800" b="1" dirty="0">
              <a:effectLst>
                <a:outerShdw blurRad="38100" dist="38100" dir="2700000" algn="tl">
                  <a:srgbClr val="C0C0C0"/>
                </a:outerShdw>
              </a:effectLst>
              <a:latin typeface="Arial Black" panose="020B0A04020102020204" pitchFamily="34" charset="0"/>
              <a:cs typeface="Tahoma" pitchFamily="34" charset="0"/>
            </a:endParaRPr>
          </a:p>
          <a:p>
            <a:pPr algn="ctr">
              <a:spcBef>
                <a:spcPct val="50000"/>
              </a:spcBef>
              <a:defRPr/>
            </a:pPr>
            <a:endParaRPr lang="en-US" sz="8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Reduction to </a:t>
            </a:r>
            <a:r>
              <a:rPr lang="en-US" altLang="en-US" sz="2000" b="1" dirty="0" smtClean="0">
                <a:solidFill>
                  <a:srgbClr val="003300"/>
                </a:solidFill>
              </a:rPr>
              <a:t>Amines</a:t>
            </a:r>
          </a:p>
          <a:p>
            <a:pPr eaLnBrk="0" hangingPunct="0">
              <a:defRPr/>
            </a:pPr>
            <a:endParaRPr lang="en-US" sz="800" b="1" dirty="0">
              <a:solidFill>
                <a:srgbClr val="003300"/>
              </a:solidFill>
            </a:endParaRPr>
          </a:p>
          <a:p>
            <a:pPr marL="285750" indent="-285750" eaLnBrk="0" hangingPunct="0">
              <a:buFont typeface="Wingdings" panose="05000000000000000000" pitchFamily="2" charset="2"/>
              <a:buChar char="q"/>
              <a:defRPr/>
            </a:pPr>
            <a:r>
              <a:rPr lang="en-US" b="1" dirty="0">
                <a:solidFill>
                  <a:srgbClr val="460000"/>
                </a:solidFill>
              </a:rPr>
              <a:t>Amides will be reduced to the corresponding amine by LiAlH</a:t>
            </a:r>
            <a:r>
              <a:rPr lang="en-US" b="1" baseline="-25000" dirty="0">
                <a:solidFill>
                  <a:srgbClr val="460000"/>
                </a:solidFill>
              </a:rPr>
              <a:t>4</a:t>
            </a:r>
          </a:p>
        </p:txBody>
      </p:sp>
      <p:grpSp>
        <p:nvGrpSpPr>
          <p:cNvPr id="2" name="Group 1"/>
          <p:cNvGrpSpPr/>
          <p:nvPr/>
        </p:nvGrpSpPr>
        <p:grpSpPr>
          <a:xfrm>
            <a:off x="609599" y="1369368"/>
            <a:ext cx="7972697" cy="5336232"/>
            <a:chOff x="609599" y="1369368"/>
            <a:chExt cx="7972697" cy="5336232"/>
          </a:xfrm>
        </p:grpSpPr>
        <p:pic>
          <p:nvPicPr>
            <p:cNvPr id="75779" name="Picture 4" descr="21_10-31UN"/>
            <p:cNvPicPr>
              <a:picLocks noChangeAspect="1" noChangeArrowheads="1"/>
            </p:cNvPicPr>
            <p:nvPr/>
          </p:nvPicPr>
          <p:blipFill rotWithShape="1">
            <a:blip r:embed="rId3" cstate="print"/>
            <a:srcRect l="31171" t="-1" b="34071"/>
            <a:stretch/>
          </p:blipFill>
          <p:spPr bwMode="auto">
            <a:xfrm>
              <a:off x="609599" y="1369368"/>
              <a:ext cx="6964503" cy="4193232"/>
            </a:xfrm>
            <a:prstGeom prst="rect">
              <a:avLst/>
            </a:prstGeom>
            <a:noFill/>
            <a:ln w="9525">
              <a:noFill/>
              <a:miter lim="800000"/>
              <a:headEnd/>
              <a:tailEnd/>
            </a:ln>
          </p:spPr>
        </p:pic>
        <p:pic>
          <p:nvPicPr>
            <p:cNvPr id="4" name="Picture 4" descr="21_10-31UN"/>
            <p:cNvPicPr>
              <a:picLocks noChangeAspect="1" noChangeArrowheads="1"/>
            </p:cNvPicPr>
            <p:nvPr/>
          </p:nvPicPr>
          <p:blipFill rotWithShape="1">
            <a:blip r:embed="rId3" cstate="print"/>
            <a:srcRect l="11222" t="74938" r="3991" b="4668"/>
            <a:stretch/>
          </p:blipFill>
          <p:spPr bwMode="auto">
            <a:xfrm>
              <a:off x="662323" y="5508227"/>
              <a:ext cx="7919973" cy="119737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228600" y="152400"/>
            <a:ext cx="8610600" cy="2423740"/>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AMIDES</a:t>
            </a: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Lactam Formation (cyclic amides)</a:t>
            </a:r>
          </a:p>
          <a:p>
            <a:pPr eaLnBrk="0" hangingPunct="0">
              <a:defRPr/>
            </a:pPr>
            <a:endParaRPr lang="en-US" altLang="en-US" b="1" dirty="0">
              <a:solidFill>
                <a:srgbClr val="0000FF"/>
              </a:solidFill>
            </a:endParaRPr>
          </a:p>
          <a:p>
            <a:pPr marL="285750" indent="-285750" algn="just" eaLnBrk="0" hangingPunct="0">
              <a:buFont typeface="Wingdings" panose="05000000000000000000" pitchFamily="2" charset="2"/>
              <a:buChar char="q"/>
              <a:defRPr/>
            </a:pPr>
            <a:r>
              <a:rPr lang="en-US" altLang="en-US" b="1" dirty="0">
                <a:solidFill>
                  <a:srgbClr val="460000"/>
                </a:solidFill>
              </a:rPr>
              <a:t>Five-membered lactams (</a:t>
            </a:r>
            <a:r>
              <a:rPr lang="el-GR" altLang="en-US" b="1" dirty="0">
                <a:solidFill>
                  <a:srgbClr val="460000"/>
                </a:solidFill>
                <a:cs typeface="Times New Roman" pitchFamily="18" charset="0"/>
              </a:rPr>
              <a:t>γ</a:t>
            </a:r>
            <a:r>
              <a:rPr lang="en-US" altLang="en-US" b="1" dirty="0">
                <a:solidFill>
                  <a:srgbClr val="460000"/>
                </a:solidFill>
                <a:cs typeface="Times New Roman" pitchFamily="18" charset="0"/>
              </a:rPr>
              <a:t>-lactams) and six-membered rings (</a:t>
            </a:r>
            <a:r>
              <a:rPr lang="el-GR" altLang="en-US" b="1" dirty="0">
                <a:solidFill>
                  <a:srgbClr val="460000"/>
                </a:solidFill>
                <a:cs typeface="Tahoma" pitchFamily="34" charset="0"/>
              </a:rPr>
              <a:t>δ</a:t>
            </a:r>
            <a:r>
              <a:rPr lang="en-US" altLang="en-US" b="1" dirty="0">
                <a:solidFill>
                  <a:srgbClr val="460000"/>
                </a:solidFill>
                <a:cs typeface="Tahoma" pitchFamily="34" charset="0"/>
              </a:rPr>
              <a:t>-lactams) often form upon heating or adding a dehydrating agent to the appropriate </a:t>
            </a:r>
            <a:r>
              <a:rPr lang="en-US" altLang="en-US" b="1" dirty="0">
                <a:solidFill>
                  <a:srgbClr val="460000"/>
                </a:solidFill>
                <a:sym typeface="Symbol" pitchFamily="18" charset="2"/>
              </a:rPr>
              <a:t>- or -amino acids.</a:t>
            </a:r>
          </a:p>
          <a:p>
            <a:pPr eaLnBrk="0" hangingPunct="0">
              <a:defRPr/>
            </a:pPr>
            <a:endParaRPr lang="en-US" altLang="en-US" dirty="0">
              <a:solidFill>
                <a:srgbClr val="0000FF"/>
              </a:solidFill>
              <a:sym typeface="Symbol" pitchFamily="18" charset="2"/>
            </a:endParaRPr>
          </a:p>
          <a:p>
            <a:pPr eaLnBrk="0" hangingPunct="0">
              <a:defRPr/>
            </a:pPr>
            <a:r>
              <a:rPr lang="en-US" dirty="0">
                <a:solidFill>
                  <a:srgbClr val="0000FF"/>
                </a:solidFill>
                <a:sym typeface="Symbol" pitchFamily="18" charset="2"/>
              </a:rPr>
              <a:t>Smaller or larger rings do not form readily under these conditions</a:t>
            </a:r>
            <a:endParaRPr lang="el-GR" altLang="en-US" dirty="0">
              <a:solidFill>
                <a:srgbClr val="0000FF"/>
              </a:solidFill>
              <a:sym typeface="Symbol" pitchFamily="18" charset="2"/>
            </a:endParaRPr>
          </a:p>
        </p:txBody>
      </p:sp>
      <p:pic>
        <p:nvPicPr>
          <p:cNvPr id="76803" name="Picture 4"/>
          <p:cNvPicPr>
            <a:picLocks noChangeAspect="1" noChangeArrowheads="1"/>
          </p:cNvPicPr>
          <p:nvPr/>
        </p:nvPicPr>
        <p:blipFill rotWithShape="1">
          <a:blip r:embed="rId3" cstate="print"/>
          <a:srcRect b="5511"/>
          <a:stretch/>
        </p:blipFill>
        <p:spPr bwMode="auto">
          <a:xfrm>
            <a:off x="304800" y="2560615"/>
            <a:ext cx="8534400" cy="40687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600" y="152400"/>
            <a:ext cx="8610600" cy="2215991"/>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AMIDES</a:t>
            </a:r>
          </a:p>
          <a:p>
            <a:pPr algn="ctr">
              <a:defRPr/>
            </a:pPr>
            <a:endParaRPr lang="en-US" sz="900" b="1" dirty="0">
              <a:solidFill>
                <a:srgbClr val="003300"/>
              </a:solidFill>
              <a:effectLst>
                <a:outerShdw blurRad="38100" dist="38100" dir="2700000" algn="tl">
                  <a:srgbClr val="C0C0C0"/>
                </a:outerShdw>
              </a:effectLst>
            </a:endParaRPr>
          </a:p>
          <a:p>
            <a:pPr algn="ctr">
              <a:defRPr/>
            </a:pPr>
            <a:endParaRPr lang="en-US" sz="9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Reactions with cyclic amides</a:t>
            </a:r>
          </a:p>
          <a:p>
            <a:pPr eaLnBrk="0" hangingPunct="0">
              <a:defRPr/>
            </a:pPr>
            <a:endParaRPr lang="en-US" sz="1800" b="1" dirty="0">
              <a:solidFill>
                <a:srgbClr val="0000FF"/>
              </a:solidFill>
            </a:endParaRPr>
          </a:p>
          <a:p>
            <a:pPr algn="just" eaLnBrk="0" hangingPunct="0">
              <a:defRPr/>
            </a:pPr>
            <a:r>
              <a:rPr lang="en-US" b="1" dirty="0">
                <a:solidFill>
                  <a:srgbClr val="006600"/>
                </a:solidFill>
              </a:rPr>
              <a:t>Cyclic amides (or </a:t>
            </a:r>
            <a:r>
              <a:rPr lang="en-US" b="1" dirty="0" err="1">
                <a:solidFill>
                  <a:srgbClr val="006600"/>
                </a:solidFill>
              </a:rPr>
              <a:t>lactams</a:t>
            </a:r>
            <a:r>
              <a:rPr lang="en-US" b="1" dirty="0">
                <a:solidFill>
                  <a:srgbClr val="006600"/>
                </a:solidFill>
              </a:rPr>
              <a:t>) </a:t>
            </a:r>
            <a:r>
              <a:rPr lang="en-US" dirty="0">
                <a:solidFill>
                  <a:srgbClr val="0000FF"/>
                </a:solidFill>
              </a:rPr>
              <a:t>can also be converted into open-chain esters or amides, but the product must keep an amino functional group at one of the terminal carbon of the chain.</a:t>
            </a:r>
            <a:endParaRPr lang="en-US" altLang="en-US" sz="1200" b="1" dirty="0">
              <a:solidFill>
                <a:srgbClr val="0000FF"/>
              </a:solidFill>
            </a:endParaRPr>
          </a:p>
          <a:p>
            <a:pPr eaLnBrk="0" hangingPunct="0">
              <a:defRPr/>
            </a:pPr>
            <a:endParaRPr lang="en-US" dirty="0">
              <a:solidFill>
                <a:srgbClr val="0000FF"/>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195740201"/>
              </p:ext>
            </p:extLst>
          </p:nvPr>
        </p:nvGraphicFramePr>
        <p:xfrm>
          <a:off x="457200" y="2209800"/>
          <a:ext cx="8245396" cy="4114800"/>
        </p:xfrm>
        <a:graphic>
          <a:graphicData uri="http://schemas.openxmlformats.org/presentationml/2006/ole">
            <mc:AlternateContent xmlns:mc="http://schemas.openxmlformats.org/markup-compatibility/2006">
              <mc:Choice xmlns:v="urn:schemas-microsoft-com:vml" Requires="v">
                <p:oleObj spid="_x0000_s17474" name="CS ChemDraw Drawing" r:id="rId3" imgW="6628995" imgH="3308215" progId="ChemDraw.Document.6.0">
                  <p:embed/>
                </p:oleObj>
              </mc:Choice>
              <mc:Fallback>
                <p:oleObj name="CS ChemDraw Drawing" r:id="rId3" imgW="6628995" imgH="3308215" progId="ChemDraw.Document.6.0">
                  <p:embed/>
                  <p:pic>
                    <p:nvPicPr>
                      <p:cNvPr id="0" name=""/>
                      <p:cNvPicPr/>
                      <p:nvPr/>
                    </p:nvPicPr>
                    <p:blipFill>
                      <a:blip r:embed="rId4"/>
                      <a:stretch>
                        <a:fillRect/>
                      </a:stretch>
                    </p:blipFill>
                    <p:spPr>
                      <a:xfrm>
                        <a:off x="457200" y="2209800"/>
                        <a:ext cx="8245396" cy="41148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228600" y="152400"/>
            <a:ext cx="8686800" cy="4293483"/>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AMIDES</a:t>
            </a:r>
          </a:p>
          <a:p>
            <a:pPr algn="ctr">
              <a:spcBef>
                <a:spcPct val="50000"/>
              </a:spcBef>
              <a:defRPr/>
            </a:pPr>
            <a:endParaRPr lang="en-US" sz="1000" b="1" dirty="0">
              <a:solidFill>
                <a:srgbClr val="003300"/>
              </a:solidFill>
              <a:effectLst>
                <a:outerShdw blurRad="38100" dist="38100" dir="2700000" algn="tl">
                  <a:srgbClr val="C0C0C0"/>
                </a:outerShdw>
              </a:effectLst>
            </a:endParaRPr>
          </a:p>
          <a:p>
            <a:pPr algn="just" eaLnBrk="0" hangingPunct="0">
              <a:defRPr/>
            </a:pPr>
            <a:r>
              <a:rPr lang="en-US" altLang="en-US" sz="2000" b="1" dirty="0">
                <a:solidFill>
                  <a:srgbClr val="003300"/>
                </a:solidFill>
                <a:sym typeface="Symbol" pitchFamily="18" charset="2"/>
              </a:rPr>
              <a:t>-Lactams</a:t>
            </a:r>
          </a:p>
          <a:p>
            <a:pPr algn="just" eaLnBrk="0" hangingPunct="0">
              <a:defRPr/>
            </a:pPr>
            <a:endParaRPr lang="en-US" altLang="en-US" b="1" dirty="0">
              <a:solidFill>
                <a:srgbClr val="006600"/>
              </a:solidFill>
              <a:sym typeface="Symbol" pitchFamily="18" charset="2"/>
            </a:endParaRPr>
          </a:p>
          <a:p>
            <a:pPr algn="just" eaLnBrk="0" hangingPunct="0">
              <a:defRPr/>
            </a:pPr>
            <a:r>
              <a:rPr lang="en-US" altLang="en-US" b="1" dirty="0">
                <a:solidFill>
                  <a:srgbClr val="006600"/>
                </a:solidFill>
                <a:sym typeface="Symbol" pitchFamily="18" charset="2"/>
              </a:rPr>
              <a:t>-Lactams </a:t>
            </a:r>
            <a:r>
              <a:rPr lang="en-US" altLang="en-US" dirty="0">
                <a:solidFill>
                  <a:srgbClr val="0000FF"/>
                </a:solidFill>
                <a:sym typeface="Symbol" pitchFamily="18" charset="2"/>
              </a:rPr>
              <a:t>are unusually reactive amides and are capable of </a:t>
            </a:r>
            <a:r>
              <a:rPr lang="en-US" altLang="en-US" dirty="0" err="1">
                <a:solidFill>
                  <a:srgbClr val="0000FF"/>
                </a:solidFill>
                <a:sym typeface="Symbol" pitchFamily="18" charset="2"/>
              </a:rPr>
              <a:t>acylating</a:t>
            </a:r>
            <a:r>
              <a:rPr lang="en-US" altLang="en-US" dirty="0">
                <a:solidFill>
                  <a:srgbClr val="0000FF"/>
                </a:solidFill>
                <a:sym typeface="Symbol" pitchFamily="18" charset="2"/>
              </a:rPr>
              <a:t> a variety of nucleophiles. The considerable strain on the four-membered ring appears to be the driving force behind this unusual reactivity.</a:t>
            </a:r>
          </a:p>
          <a:p>
            <a:pPr eaLnBrk="0" hangingPunct="0">
              <a:defRPr/>
            </a:pPr>
            <a:endParaRPr lang="en-US" altLang="en-US" dirty="0" smtClean="0">
              <a:solidFill>
                <a:schemeClr val="accent2"/>
              </a:solidFill>
              <a:sym typeface="Symbol" pitchFamily="18" charset="2"/>
            </a:endParaRPr>
          </a:p>
          <a:p>
            <a:pPr eaLnBrk="0" hangingPunct="0">
              <a:defRPr/>
            </a:pPr>
            <a:endParaRPr lang="en-US" altLang="en-US" dirty="0">
              <a:solidFill>
                <a:schemeClr val="accent2"/>
              </a:solidFill>
              <a:sym typeface="Symbol" pitchFamily="18" charset="2"/>
            </a:endParaRPr>
          </a:p>
          <a:p>
            <a:pPr marL="285750" indent="-285750" algn="just" eaLnBrk="0" hangingPunct="0">
              <a:buFont typeface="Wingdings" panose="05000000000000000000" pitchFamily="2" charset="2"/>
              <a:buChar char="q"/>
              <a:defRPr/>
            </a:pPr>
            <a:r>
              <a:rPr lang="en-US" altLang="en-US" b="1" dirty="0">
                <a:solidFill>
                  <a:srgbClr val="460000"/>
                </a:solidFill>
                <a:sym typeface="Symbol" pitchFamily="18" charset="2"/>
              </a:rPr>
              <a:t>The -Lactam ring is often </a:t>
            </a:r>
            <a:r>
              <a:rPr lang="en-US" altLang="en-US" b="1" dirty="0">
                <a:solidFill>
                  <a:srgbClr val="460000"/>
                </a:solidFill>
              </a:rPr>
              <a:t>found in antibiotics isolated from fungi such as </a:t>
            </a:r>
            <a:r>
              <a:rPr lang="en-US" altLang="en-US" b="1" dirty="0" err="1">
                <a:solidFill>
                  <a:srgbClr val="460000"/>
                </a:solidFill>
              </a:rPr>
              <a:t>penicillins</a:t>
            </a:r>
            <a:r>
              <a:rPr lang="en-US" altLang="en-US" b="1" dirty="0">
                <a:solidFill>
                  <a:srgbClr val="460000"/>
                </a:solidFill>
              </a:rPr>
              <a:t>, cephalexin and </a:t>
            </a:r>
            <a:r>
              <a:rPr lang="en-US" altLang="en-US" b="1" dirty="0" err="1">
                <a:solidFill>
                  <a:srgbClr val="460000"/>
                </a:solidFill>
              </a:rPr>
              <a:t>imipenem</a:t>
            </a:r>
            <a:endParaRPr lang="en-US" altLang="en-US" b="1" dirty="0">
              <a:solidFill>
                <a:srgbClr val="460000"/>
              </a:solidFill>
            </a:endParaRPr>
          </a:p>
          <a:p>
            <a:pPr marL="285750" indent="-285750" algn="just" eaLnBrk="0" hangingPunct="0">
              <a:buFont typeface="Wingdings" panose="05000000000000000000" pitchFamily="2" charset="2"/>
              <a:buChar char="q"/>
              <a:defRPr/>
            </a:pPr>
            <a:endParaRPr lang="en-US" altLang="en-US" b="1" dirty="0" smtClean="0">
              <a:solidFill>
                <a:srgbClr val="460000"/>
              </a:solidFill>
            </a:endParaRPr>
          </a:p>
          <a:p>
            <a:pPr marL="171450" indent="-171450" algn="just" eaLnBrk="0" hangingPunct="0">
              <a:buFont typeface="Wingdings" panose="05000000000000000000" pitchFamily="2" charset="2"/>
              <a:buChar char="q"/>
              <a:defRPr/>
            </a:pPr>
            <a:endParaRPr lang="en-US" altLang="en-US" sz="1000" b="1" dirty="0">
              <a:solidFill>
                <a:srgbClr val="460000"/>
              </a:solidFill>
            </a:endParaRPr>
          </a:p>
          <a:p>
            <a:pPr marL="285750" indent="-285750" algn="just" eaLnBrk="0" hangingPunct="0">
              <a:buFont typeface="Wingdings" panose="05000000000000000000" pitchFamily="2" charset="2"/>
              <a:buChar char="q"/>
              <a:defRPr/>
            </a:pPr>
            <a:r>
              <a:rPr lang="en-US" altLang="en-US" b="1" dirty="0">
                <a:solidFill>
                  <a:srgbClr val="460000"/>
                </a:solidFill>
                <a:sym typeface="Symbol" pitchFamily="18" charset="2"/>
              </a:rPr>
              <a:t>-Lactams exert lethal effects on bacteria by interacting with some, but not all, penicillin binding proteins (PBP)</a:t>
            </a:r>
            <a:endParaRPr lang="el-GR" altLang="en-US" b="1" dirty="0">
              <a:solidFill>
                <a:srgbClr val="460000"/>
              </a:solidFill>
              <a:sym typeface="Symbol" pitchFamily="18" charset="2"/>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707444768"/>
              </p:ext>
            </p:extLst>
          </p:nvPr>
        </p:nvGraphicFramePr>
        <p:xfrm>
          <a:off x="452437" y="4489450"/>
          <a:ext cx="8239125" cy="2139950"/>
        </p:xfrm>
        <a:graphic>
          <a:graphicData uri="http://schemas.openxmlformats.org/presentationml/2006/ole">
            <mc:AlternateContent xmlns:mc="http://schemas.openxmlformats.org/markup-compatibility/2006">
              <mc:Choice xmlns:v="urn:schemas-microsoft-com:vml" Requires="v">
                <p:oleObj spid="_x0000_s254013" name="CS ChemDraw Drawing" r:id="rId4" imgW="8238501" imgH="2140626" progId="ChemDraw.Document.6.0">
                  <p:embed/>
                </p:oleObj>
              </mc:Choice>
              <mc:Fallback>
                <p:oleObj name="CS ChemDraw Drawing" r:id="rId4" imgW="8238501" imgH="2140626" progId="ChemDraw.Document.6.0">
                  <p:embed/>
                  <p:pic>
                    <p:nvPicPr>
                      <p:cNvPr id="0" name=""/>
                      <p:cNvPicPr/>
                      <p:nvPr/>
                    </p:nvPicPr>
                    <p:blipFill>
                      <a:blip r:embed="rId5"/>
                      <a:stretch>
                        <a:fillRect/>
                      </a:stretch>
                    </p:blipFill>
                    <p:spPr>
                      <a:xfrm>
                        <a:off x="452437" y="4489450"/>
                        <a:ext cx="8239125" cy="21399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 y="1254034"/>
            <a:ext cx="8458200" cy="5451566"/>
            <a:chOff x="381000" y="1254034"/>
            <a:chExt cx="8458200" cy="5451566"/>
          </a:xfrm>
        </p:grpSpPr>
        <p:pic>
          <p:nvPicPr>
            <p:cNvPr id="78851" name="Picture 5" descr="21_10-71UN"/>
            <p:cNvPicPr>
              <a:picLocks noChangeAspect="1" noChangeArrowheads="1"/>
            </p:cNvPicPr>
            <p:nvPr/>
          </p:nvPicPr>
          <p:blipFill rotWithShape="1">
            <a:blip r:embed="rId3" cstate="print"/>
            <a:srcRect b="15559"/>
            <a:stretch/>
          </p:blipFill>
          <p:spPr bwMode="auto">
            <a:xfrm>
              <a:off x="381000" y="1254034"/>
              <a:ext cx="8458200" cy="1717766"/>
            </a:xfrm>
            <a:prstGeom prst="rect">
              <a:avLst/>
            </a:prstGeom>
            <a:noFill/>
            <a:ln w="9525">
              <a:noFill/>
              <a:miter lim="800000"/>
              <a:headEnd/>
              <a:tailEnd/>
            </a:ln>
          </p:spPr>
        </p:pic>
        <p:pic>
          <p:nvPicPr>
            <p:cNvPr id="4" name="Picture 5" descr="21_11"/>
            <p:cNvPicPr>
              <a:picLocks noChangeAspect="1" noChangeArrowheads="1"/>
            </p:cNvPicPr>
            <p:nvPr/>
          </p:nvPicPr>
          <p:blipFill rotWithShape="1">
            <a:blip r:embed="rId4" cstate="print"/>
            <a:srcRect b="5888"/>
            <a:stretch/>
          </p:blipFill>
          <p:spPr bwMode="auto">
            <a:xfrm>
              <a:off x="636449" y="4339046"/>
              <a:ext cx="7745551" cy="2366554"/>
            </a:xfrm>
            <a:prstGeom prst="rect">
              <a:avLst/>
            </a:prstGeom>
            <a:noFill/>
            <a:ln w="9525">
              <a:noFill/>
              <a:miter lim="800000"/>
              <a:headEnd/>
              <a:tailEnd/>
            </a:ln>
          </p:spPr>
        </p:pic>
      </p:grpSp>
      <p:sp>
        <p:nvSpPr>
          <p:cNvPr id="178180" name="Text Box 4"/>
          <p:cNvSpPr txBox="1">
            <a:spLocks noChangeArrowheads="1"/>
          </p:cNvSpPr>
          <p:nvPr/>
        </p:nvSpPr>
        <p:spPr bwMode="auto">
          <a:xfrm>
            <a:off x="228600" y="76200"/>
            <a:ext cx="8610600" cy="4447371"/>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AMIDES</a:t>
            </a:r>
          </a:p>
          <a:p>
            <a:pPr algn="just">
              <a:spcBef>
                <a:spcPct val="50000"/>
              </a:spcBef>
              <a:defRPr/>
            </a:pPr>
            <a:endParaRPr lang="en-US" sz="1100" b="1" dirty="0">
              <a:solidFill>
                <a:srgbClr val="003300"/>
              </a:solidFill>
              <a:effectLst>
                <a:outerShdw blurRad="38100" dist="38100" dir="2700000" algn="tl">
                  <a:srgbClr val="C0C0C0"/>
                </a:outerShdw>
              </a:effectLst>
            </a:endParaRPr>
          </a:p>
          <a:p>
            <a:pPr algn="just" eaLnBrk="0" hangingPunct="0">
              <a:defRPr/>
            </a:pPr>
            <a:r>
              <a:rPr lang="en-US" sz="2000" b="1" dirty="0">
                <a:solidFill>
                  <a:srgbClr val="003300"/>
                </a:solidFill>
              </a:rPr>
              <a:t>Mechanism of </a:t>
            </a:r>
            <a:r>
              <a:rPr lang="el-GR" sz="2000" b="1" dirty="0">
                <a:solidFill>
                  <a:srgbClr val="003300"/>
                </a:solidFill>
                <a:cs typeface="Tahoma" pitchFamily="34" charset="0"/>
              </a:rPr>
              <a:t>β</a:t>
            </a:r>
            <a:r>
              <a:rPr lang="en-US" sz="2000" b="1" dirty="0">
                <a:solidFill>
                  <a:srgbClr val="003300"/>
                </a:solidFill>
              </a:rPr>
              <a:t>-</a:t>
            </a:r>
            <a:r>
              <a:rPr lang="en-US" sz="2000" b="1" dirty="0" err="1">
                <a:solidFill>
                  <a:srgbClr val="003300"/>
                </a:solidFill>
              </a:rPr>
              <a:t>Lactam</a:t>
            </a:r>
            <a:r>
              <a:rPr lang="en-US" sz="2000" b="1" dirty="0">
                <a:solidFill>
                  <a:srgbClr val="003300"/>
                </a:solidFill>
              </a:rPr>
              <a:t> </a:t>
            </a:r>
            <a:r>
              <a:rPr lang="en-US" sz="2000" b="1" dirty="0" err="1" smtClean="0">
                <a:solidFill>
                  <a:srgbClr val="003300"/>
                </a:solidFill>
              </a:rPr>
              <a:t>Acylation</a:t>
            </a:r>
            <a:endParaRPr lang="en-US" sz="2000" b="1" dirty="0" smtClean="0">
              <a:solidFill>
                <a:srgbClr val="003300"/>
              </a:solidFill>
            </a:endParaRPr>
          </a:p>
          <a:p>
            <a:pPr algn="just" eaLnBrk="0" hangingPunct="0">
              <a:defRPr/>
            </a:pPr>
            <a:endParaRPr lang="en-US" sz="2000" b="1" dirty="0" smtClean="0">
              <a:solidFill>
                <a:srgbClr val="003300"/>
              </a:solidFill>
            </a:endParaRPr>
          </a:p>
          <a:p>
            <a:pPr algn="just" eaLnBrk="0" hangingPunct="0">
              <a:defRPr/>
            </a:pPr>
            <a:endParaRPr lang="en-US" sz="2000" b="1" dirty="0" smtClean="0">
              <a:solidFill>
                <a:srgbClr val="003300"/>
              </a:solidFill>
            </a:endParaRPr>
          </a:p>
          <a:p>
            <a:pPr algn="just" eaLnBrk="0" hangingPunct="0">
              <a:defRPr/>
            </a:pPr>
            <a:endParaRPr lang="en-US" sz="2000" b="1" dirty="0" smtClean="0">
              <a:solidFill>
                <a:srgbClr val="003300"/>
              </a:solidFill>
            </a:endParaRPr>
          </a:p>
          <a:p>
            <a:pPr algn="just" eaLnBrk="0" hangingPunct="0">
              <a:defRPr/>
            </a:pPr>
            <a:endParaRPr lang="en-US" sz="2000" b="1" dirty="0" smtClean="0">
              <a:solidFill>
                <a:srgbClr val="003300"/>
              </a:solidFill>
            </a:endParaRPr>
          </a:p>
          <a:p>
            <a:pPr algn="just" eaLnBrk="0" hangingPunct="0">
              <a:defRPr/>
            </a:pPr>
            <a:endParaRPr lang="en-US" sz="2000" b="1" dirty="0" smtClean="0">
              <a:solidFill>
                <a:srgbClr val="003300"/>
              </a:solidFill>
            </a:endParaRPr>
          </a:p>
          <a:p>
            <a:pPr algn="just" eaLnBrk="0" hangingPunct="0">
              <a:defRPr/>
            </a:pPr>
            <a:endParaRPr lang="en-US" sz="2000" b="1" dirty="0" smtClean="0">
              <a:solidFill>
                <a:srgbClr val="003300"/>
              </a:solidFill>
            </a:endParaRPr>
          </a:p>
          <a:p>
            <a:pPr algn="just" eaLnBrk="0" hangingPunct="0">
              <a:defRPr/>
            </a:pPr>
            <a:endParaRPr lang="en-US" sz="1400" b="1" dirty="0" smtClean="0">
              <a:solidFill>
                <a:srgbClr val="003300"/>
              </a:solidFill>
            </a:endParaRPr>
          </a:p>
          <a:p>
            <a:pPr eaLnBrk="0" hangingPunct="0">
              <a:defRPr/>
            </a:pPr>
            <a:r>
              <a:rPr lang="en-US" altLang="en-US" sz="2000" b="1" dirty="0" smtClean="0">
                <a:solidFill>
                  <a:srgbClr val="003300"/>
                </a:solidFill>
                <a:sym typeface="Symbol" pitchFamily="18" charset="2"/>
              </a:rPr>
              <a:t>-</a:t>
            </a:r>
            <a:r>
              <a:rPr lang="en-US" altLang="en-US" sz="2000" b="1" dirty="0" err="1" smtClean="0">
                <a:solidFill>
                  <a:srgbClr val="003300"/>
                </a:solidFill>
                <a:sym typeface="Symbol" pitchFamily="18" charset="2"/>
              </a:rPr>
              <a:t>Lactams</a:t>
            </a:r>
            <a:endParaRPr lang="en-US" altLang="en-US" sz="2000" b="1" dirty="0" smtClean="0">
              <a:solidFill>
                <a:srgbClr val="003300"/>
              </a:solidFill>
              <a:sym typeface="Symbol" pitchFamily="18" charset="2"/>
            </a:endParaRPr>
          </a:p>
          <a:p>
            <a:pPr eaLnBrk="0" hangingPunct="0">
              <a:defRPr/>
            </a:pPr>
            <a:endParaRPr lang="en-US" altLang="en-US" b="1" dirty="0" smtClean="0">
              <a:solidFill>
                <a:schemeClr val="accent2"/>
              </a:solidFill>
              <a:sym typeface="Symbol" pitchFamily="18" charset="2"/>
            </a:endParaRPr>
          </a:p>
          <a:p>
            <a:pPr algn="just">
              <a:defRPr/>
            </a:pPr>
            <a:r>
              <a:rPr lang="en-US" dirty="0" smtClean="0">
                <a:solidFill>
                  <a:srgbClr val="0000FF"/>
                </a:solidFill>
              </a:rPr>
              <a:t>The </a:t>
            </a:r>
            <a:r>
              <a:rPr lang="el-GR" dirty="0" smtClean="0">
                <a:solidFill>
                  <a:srgbClr val="0000FF"/>
                </a:solidFill>
                <a:cs typeface="Tahoma" pitchFamily="34" charset="0"/>
              </a:rPr>
              <a:t>β</a:t>
            </a:r>
            <a:r>
              <a:rPr lang="en-US" dirty="0" smtClean="0">
                <a:solidFill>
                  <a:srgbClr val="0000FF"/>
                </a:solidFill>
              </a:rPr>
              <a:t>-</a:t>
            </a:r>
            <a:r>
              <a:rPr lang="en-US" dirty="0" err="1" smtClean="0">
                <a:solidFill>
                  <a:srgbClr val="0000FF"/>
                </a:solidFill>
              </a:rPr>
              <a:t>lactams</a:t>
            </a:r>
            <a:r>
              <a:rPr lang="en-US" dirty="0" smtClean="0">
                <a:solidFill>
                  <a:srgbClr val="0000FF"/>
                </a:solidFill>
              </a:rPr>
              <a:t> work by interfering with the synthesis of bacterial cell walls</a:t>
            </a:r>
          </a:p>
          <a:p>
            <a:pPr algn="just">
              <a:defRPr/>
            </a:pPr>
            <a:r>
              <a:rPr lang="en-US" dirty="0" smtClean="0">
                <a:solidFill>
                  <a:srgbClr val="0000FF"/>
                </a:solidFill>
              </a:rPr>
              <a:t>The </a:t>
            </a:r>
            <a:r>
              <a:rPr lang="en-US" dirty="0" err="1" smtClean="0">
                <a:solidFill>
                  <a:srgbClr val="0000FF"/>
                </a:solidFill>
              </a:rPr>
              <a:t>acylated</a:t>
            </a:r>
            <a:r>
              <a:rPr lang="en-US" dirty="0" smtClean="0">
                <a:solidFill>
                  <a:srgbClr val="0000FF"/>
                </a:solidFill>
              </a:rPr>
              <a:t> enzyme is inactive for synthesis of the cell wall protein</a:t>
            </a:r>
            <a:endParaRPr lang="en-US" sz="1800" b="1" dirty="0">
              <a:solidFill>
                <a:srgbClr val="003300"/>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304800" y="152400"/>
            <a:ext cx="8534400" cy="1269578"/>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AMIDES</a:t>
            </a:r>
          </a:p>
          <a:p>
            <a:pPr algn="ctr">
              <a:spcBef>
                <a:spcPct val="50000"/>
              </a:spcBef>
              <a:defRPr/>
            </a:pPr>
            <a:endParaRPr lang="en-US" sz="1000" b="1" dirty="0">
              <a:solidFill>
                <a:srgbClr val="003300"/>
              </a:solidFill>
              <a:effectLst>
                <a:outerShdw blurRad="38100" dist="38100" dir="2700000" algn="tl">
                  <a:srgbClr val="C0C0C0"/>
                </a:outerShdw>
              </a:effectLst>
            </a:endParaRP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Reactions of Amides</a:t>
            </a:r>
          </a:p>
        </p:txBody>
      </p:sp>
      <p:grpSp>
        <p:nvGrpSpPr>
          <p:cNvPr id="2" name="Group 8"/>
          <p:cNvGrpSpPr>
            <a:grpSpLocks/>
          </p:cNvGrpSpPr>
          <p:nvPr/>
        </p:nvGrpSpPr>
        <p:grpSpPr bwMode="auto">
          <a:xfrm>
            <a:off x="228600" y="1857375"/>
            <a:ext cx="8610600" cy="4467225"/>
            <a:chOff x="144" y="922"/>
            <a:chExt cx="5424" cy="2814"/>
          </a:xfrm>
        </p:grpSpPr>
        <p:pic>
          <p:nvPicPr>
            <p:cNvPr id="80900" name="Picture 3" descr="21_10-67UNRev1"/>
            <p:cNvPicPr>
              <a:picLocks noChangeAspect="1" noChangeArrowheads="1"/>
            </p:cNvPicPr>
            <p:nvPr/>
          </p:nvPicPr>
          <p:blipFill rotWithShape="1">
            <a:blip r:embed="rId3" cstate="print"/>
            <a:srcRect b="9525"/>
            <a:stretch/>
          </p:blipFill>
          <p:spPr bwMode="auto">
            <a:xfrm>
              <a:off x="144" y="922"/>
              <a:ext cx="5424" cy="2814"/>
            </a:xfrm>
            <a:prstGeom prst="rect">
              <a:avLst/>
            </a:prstGeom>
            <a:noFill/>
            <a:ln w="9525">
              <a:noFill/>
              <a:miter lim="800000"/>
              <a:headEnd/>
              <a:tailEnd/>
            </a:ln>
          </p:spPr>
        </p:pic>
        <p:sp>
          <p:nvSpPr>
            <p:cNvPr id="80901" name="Text Box 4"/>
            <p:cNvSpPr txBox="1">
              <a:spLocks noChangeArrowheads="1"/>
            </p:cNvSpPr>
            <p:nvPr/>
          </p:nvSpPr>
          <p:spPr bwMode="auto">
            <a:xfrm>
              <a:off x="3372" y="1497"/>
              <a:ext cx="1516" cy="291"/>
            </a:xfrm>
            <a:prstGeom prst="rect">
              <a:avLst/>
            </a:prstGeom>
            <a:noFill/>
            <a:ln w="9525">
              <a:noFill/>
              <a:miter lim="800000"/>
              <a:headEnd/>
              <a:tailEnd/>
            </a:ln>
          </p:spPr>
          <p:txBody>
            <a:bodyPr wrap="none">
              <a:spAutoFit/>
            </a:bodyPr>
            <a:lstStyle/>
            <a:p>
              <a:pPr eaLnBrk="0" hangingPunct="0"/>
              <a:r>
                <a:rPr lang="en-US" sz="2400" b="1" i="1" dirty="0">
                  <a:solidFill>
                    <a:srgbClr val="003300"/>
                  </a:solidFill>
                  <a:latin typeface="Arial" charset="0"/>
                </a:rPr>
                <a:t>acid and amine</a:t>
              </a:r>
            </a:p>
          </p:txBody>
        </p:sp>
        <p:sp>
          <p:nvSpPr>
            <p:cNvPr id="80902" name="Text Box 5"/>
            <p:cNvSpPr txBox="1">
              <a:spLocks noChangeArrowheads="1"/>
            </p:cNvSpPr>
            <p:nvPr/>
          </p:nvSpPr>
          <p:spPr bwMode="auto">
            <a:xfrm>
              <a:off x="3620" y="2169"/>
              <a:ext cx="677" cy="291"/>
            </a:xfrm>
            <a:prstGeom prst="rect">
              <a:avLst/>
            </a:prstGeom>
            <a:noFill/>
            <a:ln w="9525">
              <a:noFill/>
              <a:miter lim="800000"/>
              <a:headEnd/>
              <a:tailEnd/>
            </a:ln>
          </p:spPr>
          <p:txBody>
            <a:bodyPr wrap="none">
              <a:spAutoFit/>
            </a:bodyPr>
            <a:lstStyle/>
            <a:p>
              <a:pPr eaLnBrk="0" hangingPunct="0"/>
              <a:r>
                <a:rPr lang="en-US" sz="2400" b="1" i="1" dirty="0">
                  <a:solidFill>
                    <a:srgbClr val="003300"/>
                  </a:solidFill>
                  <a:latin typeface="Arial" charset="0"/>
                </a:rPr>
                <a:t>amine</a:t>
              </a:r>
            </a:p>
          </p:txBody>
        </p:sp>
        <p:sp>
          <p:nvSpPr>
            <p:cNvPr id="80903" name="Text Box 6"/>
            <p:cNvSpPr txBox="1">
              <a:spLocks noChangeArrowheads="1"/>
            </p:cNvSpPr>
            <p:nvPr/>
          </p:nvSpPr>
          <p:spPr bwMode="auto">
            <a:xfrm>
              <a:off x="3346" y="2837"/>
              <a:ext cx="916" cy="291"/>
            </a:xfrm>
            <a:prstGeom prst="rect">
              <a:avLst/>
            </a:prstGeom>
            <a:noFill/>
            <a:ln w="9525">
              <a:noFill/>
              <a:miter lim="800000"/>
              <a:headEnd/>
              <a:tailEnd/>
            </a:ln>
          </p:spPr>
          <p:txBody>
            <a:bodyPr wrap="none">
              <a:spAutoFit/>
            </a:bodyPr>
            <a:lstStyle/>
            <a:p>
              <a:pPr eaLnBrk="0" hangingPunct="0"/>
              <a:r>
                <a:rPr lang="en-US" sz="2400" b="1" i="1" dirty="0">
                  <a:solidFill>
                    <a:srgbClr val="003300"/>
                  </a:solidFill>
                  <a:latin typeface="Arial" charset="0"/>
                </a:rPr>
                <a:t>1° amine</a:t>
              </a:r>
            </a:p>
          </p:txBody>
        </p:sp>
        <p:sp>
          <p:nvSpPr>
            <p:cNvPr id="80904" name="Text Box 7"/>
            <p:cNvSpPr txBox="1">
              <a:spLocks noChangeArrowheads="1"/>
            </p:cNvSpPr>
            <p:nvPr/>
          </p:nvSpPr>
          <p:spPr bwMode="auto">
            <a:xfrm>
              <a:off x="4224" y="3321"/>
              <a:ext cx="643" cy="291"/>
            </a:xfrm>
            <a:prstGeom prst="rect">
              <a:avLst/>
            </a:prstGeom>
            <a:noFill/>
            <a:ln w="9525">
              <a:noFill/>
              <a:miter lim="800000"/>
              <a:headEnd/>
              <a:tailEnd/>
            </a:ln>
          </p:spPr>
          <p:txBody>
            <a:bodyPr wrap="none">
              <a:spAutoFit/>
            </a:bodyPr>
            <a:lstStyle/>
            <a:p>
              <a:pPr eaLnBrk="0" hangingPunct="0"/>
              <a:r>
                <a:rPr lang="en-US" sz="2400" b="1" i="1" dirty="0" err="1">
                  <a:solidFill>
                    <a:srgbClr val="003300"/>
                  </a:solidFill>
                  <a:latin typeface="Arial" charset="0"/>
                </a:rPr>
                <a:t>nitrile</a:t>
              </a:r>
              <a:endParaRPr lang="en-US" sz="2400" b="1" i="1" dirty="0">
                <a:solidFill>
                  <a:srgbClr val="003300"/>
                </a:solidFill>
                <a:latin typeface="Arial" charset="0"/>
              </a:endParaRPr>
            </a:p>
          </p:txBody>
        </p:sp>
      </p:grpSp>
      <p:sp>
        <p:nvSpPr>
          <p:cNvPr id="9" name="Rectangle 8"/>
          <p:cNvSpPr/>
          <p:nvPr/>
        </p:nvSpPr>
        <p:spPr>
          <a:xfrm>
            <a:off x="5075237" y="926068"/>
            <a:ext cx="3306763" cy="369332"/>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21.16 to 21.28 P. 1023</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28600" y="76200"/>
            <a:ext cx="8686800" cy="4893647"/>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NITRILES</a:t>
            </a:r>
            <a:endParaRPr lang="en-US" sz="2800" dirty="0">
              <a:latin typeface="Arial Black" panose="020B0A04020102020204" pitchFamily="34" charset="0"/>
              <a:cs typeface="Tahoma" pitchFamily="34" charset="0"/>
            </a:endParaRPr>
          </a:p>
          <a:p>
            <a:pPr>
              <a:defRPr/>
            </a:pPr>
            <a:endParaRPr lang="en-US" sz="800" dirty="0">
              <a:solidFill>
                <a:srgbClr val="003300"/>
              </a:solidFill>
            </a:endParaRPr>
          </a:p>
          <a:p>
            <a:pPr>
              <a:defRPr/>
            </a:pPr>
            <a:r>
              <a:rPr lang="en-US" sz="2000" b="1" dirty="0">
                <a:solidFill>
                  <a:srgbClr val="003300"/>
                </a:solidFill>
              </a:rPr>
              <a:t>Nitriles contain the </a:t>
            </a:r>
            <a:r>
              <a:rPr lang="en-US" sz="2000" b="1" dirty="0" err="1">
                <a:solidFill>
                  <a:srgbClr val="003300"/>
                </a:solidFill>
              </a:rPr>
              <a:t>cyano</a:t>
            </a:r>
            <a:r>
              <a:rPr lang="en-US" sz="2000" b="1" dirty="0">
                <a:solidFill>
                  <a:srgbClr val="003300"/>
                </a:solidFill>
              </a:rPr>
              <a:t> group (—C</a:t>
            </a:r>
            <a:r>
              <a:rPr lang="en-US" sz="2000" b="1" dirty="0">
                <a:solidFill>
                  <a:srgbClr val="003300"/>
                </a:solidFill>
                <a:sym typeface="Symbol" pitchFamily="18" charset="2"/>
              </a:rPr>
              <a:t></a:t>
            </a:r>
            <a:r>
              <a:rPr lang="en-US" sz="2000" b="1" dirty="0">
                <a:solidFill>
                  <a:srgbClr val="003300"/>
                </a:solidFill>
              </a:rPr>
              <a:t>N)</a:t>
            </a:r>
          </a:p>
          <a:p>
            <a:pPr>
              <a:defRPr/>
            </a:pPr>
            <a:endParaRPr lang="en-US" dirty="0">
              <a:solidFill>
                <a:srgbClr val="FF33CC"/>
              </a:solidFill>
            </a:endParaRPr>
          </a:p>
          <a:p>
            <a:pPr>
              <a:defRPr/>
            </a:pPr>
            <a:r>
              <a:rPr lang="en-US" dirty="0">
                <a:solidFill>
                  <a:srgbClr val="0000FF"/>
                </a:solidFill>
              </a:rPr>
              <a:t>They can be hydrolyzed to carboxylic </a:t>
            </a:r>
            <a:r>
              <a:rPr lang="en-US" dirty="0" smtClean="0">
                <a:solidFill>
                  <a:srgbClr val="0000FF"/>
                </a:solidFill>
              </a:rPr>
              <a:t>acids</a:t>
            </a: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p:txBody>
      </p:sp>
      <p:grpSp>
        <p:nvGrpSpPr>
          <p:cNvPr id="3" name="Group 2"/>
          <p:cNvGrpSpPr/>
          <p:nvPr/>
        </p:nvGrpSpPr>
        <p:grpSpPr>
          <a:xfrm>
            <a:off x="177799" y="924909"/>
            <a:ext cx="8890001" cy="5759926"/>
            <a:chOff x="177799" y="924909"/>
            <a:chExt cx="8890001" cy="5759926"/>
          </a:xfrm>
        </p:grpSpPr>
        <p:pic>
          <p:nvPicPr>
            <p:cNvPr id="11269" name="Picture 8" descr="21_01"/>
            <p:cNvPicPr>
              <a:picLocks noChangeAspect="1" noChangeArrowheads="1"/>
            </p:cNvPicPr>
            <p:nvPr/>
          </p:nvPicPr>
          <p:blipFill rotWithShape="1">
            <a:blip r:embed="rId3" cstate="print"/>
            <a:srcRect b="6054"/>
            <a:stretch/>
          </p:blipFill>
          <p:spPr bwMode="auto">
            <a:xfrm>
              <a:off x="4546599" y="924909"/>
              <a:ext cx="4521201" cy="1589691"/>
            </a:xfrm>
            <a:prstGeom prst="rect">
              <a:avLst/>
            </a:prstGeom>
            <a:noFill/>
            <a:ln w="9525">
              <a:noFill/>
              <a:miter lim="800000"/>
              <a:headEnd/>
              <a:tailEnd/>
            </a:ln>
          </p:spPr>
        </p:pic>
        <p:pic>
          <p:nvPicPr>
            <p:cNvPr id="13" name="Picture 8"/>
            <p:cNvPicPr>
              <a:picLocks noChangeAspect="1" noChangeArrowheads="1"/>
            </p:cNvPicPr>
            <p:nvPr/>
          </p:nvPicPr>
          <p:blipFill>
            <a:blip r:embed="rId4"/>
            <a:stretch>
              <a:fillRect/>
            </a:stretch>
          </p:blipFill>
          <p:spPr bwMode="auto">
            <a:xfrm>
              <a:off x="247683" y="3737875"/>
              <a:ext cx="8547031" cy="1367525"/>
            </a:xfrm>
            <a:prstGeom prst="rect">
              <a:avLst/>
            </a:prstGeom>
            <a:noFill/>
            <a:ln w="9525">
              <a:noFill/>
              <a:miter lim="800000"/>
              <a:headEnd/>
              <a:tailEnd/>
            </a:ln>
          </p:spPr>
        </p:pic>
        <p:pic>
          <p:nvPicPr>
            <p:cNvPr id="15" name="Picture 6"/>
            <p:cNvPicPr>
              <a:picLocks noChangeAspect="1" noChangeArrowheads="1"/>
            </p:cNvPicPr>
            <p:nvPr/>
          </p:nvPicPr>
          <p:blipFill rotWithShape="1">
            <a:blip r:embed="rId5" cstate="print"/>
            <a:srcRect l="19352" b="13277"/>
            <a:stretch/>
          </p:blipFill>
          <p:spPr bwMode="auto">
            <a:xfrm>
              <a:off x="990597" y="5057346"/>
              <a:ext cx="7061201" cy="1627489"/>
            </a:xfrm>
            <a:prstGeom prst="rect">
              <a:avLst/>
            </a:prstGeom>
            <a:noFill/>
            <a:ln w="9525">
              <a:noFill/>
              <a:miter lim="800000"/>
              <a:headEnd/>
              <a:tailEnd/>
            </a:ln>
          </p:spPr>
        </p:pic>
        <p:pic>
          <p:nvPicPr>
            <p:cNvPr id="7" name="Picture 8"/>
            <p:cNvPicPr>
              <a:picLocks noChangeAspect="1" noChangeArrowheads="1"/>
            </p:cNvPicPr>
            <p:nvPr/>
          </p:nvPicPr>
          <p:blipFill>
            <a:blip r:embed="rId6"/>
            <a:stretch>
              <a:fillRect/>
            </a:stretch>
          </p:blipFill>
          <p:spPr bwMode="auto">
            <a:xfrm>
              <a:off x="177799" y="2514600"/>
              <a:ext cx="8890001" cy="11430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28600" y="152400"/>
            <a:ext cx="8686800" cy="4524315"/>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NITRILES</a:t>
            </a:r>
            <a:endParaRPr lang="en-US" sz="2800" dirty="0">
              <a:latin typeface="Arial Black" panose="020B0A04020102020204" pitchFamily="34" charset="0"/>
              <a:cs typeface="Tahoma" pitchFamily="34" charset="0"/>
            </a:endParaRPr>
          </a:p>
          <a:p>
            <a:pPr>
              <a:defRPr/>
            </a:pPr>
            <a:endParaRPr lang="en-US" sz="1000" b="1" dirty="0" smtClean="0">
              <a:solidFill>
                <a:srgbClr val="003300"/>
              </a:solidFill>
            </a:endParaRPr>
          </a:p>
          <a:p>
            <a:pPr>
              <a:defRPr/>
            </a:pPr>
            <a:r>
              <a:rPr lang="en-US" sz="2000" b="1" dirty="0" smtClean="0">
                <a:solidFill>
                  <a:srgbClr val="003300"/>
                </a:solidFill>
              </a:rPr>
              <a:t>Mechanism – Preparation of nitrile using  </a:t>
            </a:r>
            <a:r>
              <a:rPr lang="en-US" sz="2000" b="1" dirty="0" err="1" smtClean="0">
                <a:solidFill>
                  <a:srgbClr val="003300"/>
                </a:solidFill>
              </a:rPr>
              <a:t>thionyl</a:t>
            </a:r>
            <a:r>
              <a:rPr lang="en-US" sz="2000" b="1" dirty="0" smtClean="0">
                <a:solidFill>
                  <a:srgbClr val="003300"/>
                </a:solidFill>
              </a:rPr>
              <a:t> chloride</a:t>
            </a: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a:p>
            <a:pPr>
              <a:defRPr/>
            </a:pPr>
            <a:endParaRPr lang="en-US" sz="1000" b="1" dirty="0">
              <a:solidFill>
                <a:srgbClr val="0000FF"/>
              </a:solidFill>
            </a:endParaRPr>
          </a:p>
          <a:p>
            <a:pPr>
              <a:defRPr/>
            </a:pPr>
            <a:endParaRPr lang="en-US" sz="1000" b="1" dirty="0" smtClean="0">
              <a:solidFill>
                <a:srgbClr val="0000FF"/>
              </a:solidFill>
            </a:endParaRPr>
          </a:p>
        </p:txBody>
      </p:sp>
      <p:pic>
        <p:nvPicPr>
          <p:cNvPr id="8" name="Picture 2"/>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228600" y="1377476"/>
            <a:ext cx="8665233" cy="5175724"/>
          </a:xfrm>
          <a:prstGeom prst="rect">
            <a:avLst/>
          </a:prstGeom>
          <a:noFill/>
          <a:ln w="9525">
            <a:noFill/>
            <a:miter lim="800000"/>
            <a:headEnd/>
            <a:tailEnd/>
          </a:ln>
        </p:spPr>
      </p:pic>
    </p:spTree>
    <p:extLst>
      <p:ext uri="{BB962C8B-B14F-4D97-AF65-F5344CB8AC3E}">
        <p14:creationId xmlns:p14="http://schemas.microsoft.com/office/powerpoint/2010/main" val="4247049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Text Box 4"/>
          <p:cNvSpPr txBox="1">
            <a:spLocks noChangeArrowheads="1"/>
          </p:cNvSpPr>
          <p:nvPr/>
        </p:nvSpPr>
        <p:spPr bwMode="auto">
          <a:xfrm>
            <a:off x="228600" y="152400"/>
            <a:ext cx="8610600" cy="3185487"/>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NOMENCLATURE</a:t>
            </a:r>
          </a:p>
          <a:p>
            <a:pPr eaLnBrk="0" hangingPunct="0">
              <a:defRPr/>
            </a:pPr>
            <a:endParaRPr lang="en-US" sz="900" dirty="0">
              <a:solidFill>
                <a:srgbClr val="003300"/>
              </a:solidFill>
            </a:endParaRPr>
          </a:p>
          <a:p>
            <a:pPr eaLnBrk="0" hangingPunct="0">
              <a:defRPr/>
            </a:pPr>
            <a:r>
              <a:rPr lang="en-US" sz="2000" b="1" dirty="0" smtClean="0">
                <a:solidFill>
                  <a:srgbClr val="003300"/>
                </a:solidFill>
              </a:rPr>
              <a:t>Common names for dicarboxylic acids</a:t>
            </a:r>
          </a:p>
          <a:p>
            <a:pPr eaLnBrk="0" hangingPunct="0">
              <a:defRPr/>
            </a:pPr>
            <a:endParaRPr lang="en-US" dirty="0">
              <a:solidFill>
                <a:srgbClr val="0000FF"/>
              </a:solidFill>
            </a:endParaRPr>
          </a:p>
          <a:p>
            <a:pPr eaLnBrk="0" hangingPunct="0">
              <a:defRPr/>
            </a:pPr>
            <a:endParaRPr lang="en-US" dirty="0" smtClean="0">
              <a:solidFill>
                <a:srgbClr val="0000FF"/>
              </a:solidFill>
            </a:endParaRPr>
          </a:p>
          <a:p>
            <a:pPr eaLnBrk="0" hangingPunct="0">
              <a:defRPr/>
            </a:pPr>
            <a:endParaRPr lang="en-US" dirty="0">
              <a:solidFill>
                <a:srgbClr val="0000FF"/>
              </a:solidFill>
            </a:endParaRPr>
          </a:p>
          <a:p>
            <a:pPr eaLnBrk="0" hangingPunct="0">
              <a:defRPr/>
            </a:pPr>
            <a:endParaRPr lang="en-US" dirty="0" smtClean="0">
              <a:solidFill>
                <a:srgbClr val="0000FF"/>
              </a:solidFill>
            </a:endParaRPr>
          </a:p>
          <a:p>
            <a:pPr eaLnBrk="0" hangingPunct="0">
              <a:defRPr/>
            </a:pPr>
            <a:endParaRPr lang="en-US" dirty="0" smtClean="0">
              <a:solidFill>
                <a:srgbClr val="0000FF"/>
              </a:solidFill>
            </a:endParaRPr>
          </a:p>
          <a:p>
            <a:pPr eaLnBrk="0" hangingPunct="0">
              <a:defRPr/>
            </a:pPr>
            <a:endParaRPr lang="en-US" dirty="0">
              <a:solidFill>
                <a:srgbClr val="0000FF"/>
              </a:solidFill>
            </a:endParaRPr>
          </a:p>
          <a:p>
            <a:pPr eaLnBrk="0" hangingPunct="0">
              <a:defRPr/>
            </a:pPr>
            <a:r>
              <a:rPr lang="en-US" sz="2000" b="1" dirty="0" smtClean="0">
                <a:solidFill>
                  <a:srgbClr val="0000FF"/>
                </a:solidFill>
              </a:rPr>
              <a:t>Examples: </a:t>
            </a:r>
            <a:r>
              <a:rPr lang="en-US" dirty="0" smtClean="0">
                <a:solidFill>
                  <a:srgbClr val="0000FF"/>
                </a:solidFill>
              </a:rPr>
              <a:t>Name </a:t>
            </a:r>
            <a:r>
              <a:rPr lang="en-US" dirty="0">
                <a:solidFill>
                  <a:srgbClr val="0000FF"/>
                </a:solidFill>
              </a:rPr>
              <a:t>the following compounds</a:t>
            </a:r>
          </a:p>
          <a:p>
            <a:pPr eaLnBrk="0" hangingPunct="0">
              <a:defRPr/>
            </a:pPr>
            <a:endParaRPr lang="en-US" dirty="0">
              <a:solidFill>
                <a:srgbClr val="0000FF"/>
              </a:solidFill>
            </a:endParaRPr>
          </a:p>
        </p:txBody>
      </p:sp>
      <p:grpSp>
        <p:nvGrpSpPr>
          <p:cNvPr id="2" name="Group 1"/>
          <p:cNvGrpSpPr/>
          <p:nvPr/>
        </p:nvGrpSpPr>
        <p:grpSpPr>
          <a:xfrm>
            <a:off x="228600" y="1168963"/>
            <a:ext cx="8610600" cy="5460437"/>
            <a:chOff x="228600" y="1168963"/>
            <a:chExt cx="8610600" cy="5460437"/>
          </a:xfrm>
        </p:grpSpPr>
        <p:pic>
          <p:nvPicPr>
            <p:cNvPr id="5" name="Picture 4"/>
            <p:cNvPicPr>
              <a:picLocks noChangeAspect="1" noChangeArrowheads="1"/>
            </p:cNvPicPr>
            <p:nvPr/>
          </p:nvPicPr>
          <p:blipFill>
            <a:blip r:embed="rId4"/>
            <a:stretch>
              <a:fillRect/>
            </a:stretch>
          </p:blipFill>
          <p:spPr bwMode="auto">
            <a:xfrm>
              <a:off x="326571" y="1168963"/>
              <a:ext cx="8512629" cy="1345637"/>
            </a:xfrm>
            <a:prstGeom prst="rect">
              <a:avLst/>
            </a:prstGeom>
            <a:noFill/>
            <a:ln w="9525">
              <a:noFill/>
              <a:miter lim="800000"/>
              <a:headEnd/>
              <a:tailEnd/>
            </a:ln>
          </p:spPr>
        </p:pic>
        <p:graphicFrame>
          <p:nvGraphicFramePr>
            <p:cNvPr id="6" name="Object 5"/>
            <p:cNvGraphicFramePr>
              <a:graphicFrameLocks noChangeAspect="1"/>
            </p:cNvGraphicFramePr>
            <p:nvPr>
              <p:extLst>
                <p:ext uri="{D42A27DB-BD31-4B8C-83A1-F6EECF244321}">
                  <p14:modId xmlns:p14="http://schemas.microsoft.com/office/powerpoint/2010/main" val="194547324"/>
                </p:ext>
              </p:extLst>
            </p:nvPr>
          </p:nvGraphicFramePr>
          <p:xfrm>
            <a:off x="228600" y="3200400"/>
            <a:ext cx="8610600" cy="3429000"/>
          </p:xfrm>
          <a:graphic>
            <a:graphicData uri="http://schemas.openxmlformats.org/presentationml/2006/ole">
              <mc:AlternateContent xmlns:mc="http://schemas.openxmlformats.org/markup-compatibility/2006">
                <mc:Choice xmlns:v="urn:schemas-microsoft-com:vml" Requires="v">
                  <p:oleObj spid="_x0000_s2111" name="CS ChemDraw Drawing" r:id="rId5" imgW="9027744" imgH="3632740" progId="ChemDraw.Document.6.0">
                    <p:embed/>
                  </p:oleObj>
                </mc:Choice>
                <mc:Fallback>
                  <p:oleObj name="CS ChemDraw Drawing" r:id="rId5" imgW="9027744" imgH="3632740" progId="ChemDraw.Document.6.0">
                    <p:embed/>
                    <p:pic>
                      <p:nvPicPr>
                        <p:cNvPr id="0" name=""/>
                        <p:cNvPicPr/>
                        <p:nvPr/>
                      </p:nvPicPr>
                      <p:blipFill>
                        <a:blip r:embed="rId6"/>
                        <a:stretch>
                          <a:fillRect/>
                        </a:stretch>
                      </p:blipFill>
                      <p:spPr>
                        <a:xfrm>
                          <a:off x="228600" y="3200400"/>
                          <a:ext cx="8610600" cy="3429000"/>
                        </a:xfrm>
                        <a:prstGeom prst="rect">
                          <a:avLst/>
                        </a:prstGeom>
                      </p:spPr>
                    </p:pic>
                  </p:oleObj>
                </mc:Fallback>
              </mc:AlternateContent>
            </a:graphicData>
          </a:graphic>
        </p:graphicFrame>
      </p:grpSp>
      <p:sp>
        <p:nvSpPr>
          <p:cNvPr id="7" name="Rectangle 6"/>
          <p:cNvSpPr/>
          <p:nvPr/>
        </p:nvSpPr>
        <p:spPr>
          <a:xfrm>
            <a:off x="5410200" y="609600"/>
            <a:ext cx="3276600" cy="646331"/>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21.1 to 21.3 P. 987</a:t>
            </a:r>
          </a:p>
          <a:p>
            <a:r>
              <a:rPr lang="en-US" b="1" dirty="0" smtClean="0">
                <a:solidFill>
                  <a:srgbClr val="2A0015"/>
                </a:solidFill>
                <a:latin typeface="Calibri" pitchFamily="34" charset="0"/>
              </a:rPr>
              <a:t>Problems 21.41 to 21.44 P. 1038</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28600" y="152400"/>
            <a:ext cx="8686800" cy="5712333"/>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NITRILES</a:t>
            </a:r>
            <a:endParaRPr lang="en-US" sz="900" b="1" dirty="0">
              <a:effectLst>
                <a:outerShdw blurRad="38100" dist="38100" dir="2700000" algn="tl">
                  <a:srgbClr val="C0C0C0"/>
                </a:outerShdw>
              </a:effectLst>
            </a:endParaRPr>
          </a:p>
          <a:p>
            <a:pPr eaLnBrk="0" hangingPunct="0">
              <a:spcBef>
                <a:spcPct val="20000"/>
              </a:spcBef>
              <a:defRPr/>
            </a:pPr>
            <a:r>
              <a:rPr lang="en-US" sz="2000" b="1" dirty="0" smtClean="0">
                <a:solidFill>
                  <a:srgbClr val="003300"/>
                </a:solidFill>
              </a:rPr>
              <a:t>Nitrile hydrolysis</a:t>
            </a:r>
          </a:p>
          <a:p>
            <a:pPr eaLnBrk="0" hangingPunct="0">
              <a:spcBef>
                <a:spcPct val="20000"/>
              </a:spcBef>
              <a:defRPr/>
            </a:pPr>
            <a:endParaRPr lang="en-US" sz="900" b="1" dirty="0" smtClean="0">
              <a:solidFill>
                <a:srgbClr val="003300"/>
              </a:solidFill>
            </a:endParaRPr>
          </a:p>
          <a:p>
            <a:pPr eaLnBrk="0" hangingPunct="0">
              <a:spcBef>
                <a:spcPct val="20000"/>
              </a:spcBef>
              <a:defRPr/>
            </a:pPr>
            <a:r>
              <a:rPr lang="en-US" b="1" dirty="0" smtClean="0">
                <a:solidFill>
                  <a:srgbClr val="006600"/>
                </a:solidFill>
              </a:rPr>
              <a:t>Acidic hydrolysis</a:t>
            </a:r>
          </a:p>
          <a:p>
            <a:pPr eaLnBrk="0" hangingPunct="0">
              <a:spcBef>
                <a:spcPct val="20000"/>
              </a:spcBef>
              <a:defRPr/>
            </a:pPr>
            <a:endParaRPr lang="en-US" b="1" dirty="0">
              <a:solidFill>
                <a:srgbClr val="003300"/>
              </a:solidFill>
            </a:endParaRPr>
          </a:p>
          <a:p>
            <a:pPr eaLnBrk="0" hangingPunct="0">
              <a:spcBef>
                <a:spcPct val="20000"/>
              </a:spcBef>
              <a:defRPr/>
            </a:pPr>
            <a:endParaRPr lang="en-US" b="1" dirty="0" smtClean="0">
              <a:solidFill>
                <a:srgbClr val="003300"/>
              </a:solidFill>
            </a:endParaRPr>
          </a:p>
          <a:p>
            <a:pPr eaLnBrk="0" hangingPunct="0">
              <a:spcBef>
                <a:spcPct val="20000"/>
              </a:spcBef>
              <a:defRPr/>
            </a:pPr>
            <a:endParaRPr lang="en-US" b="1" dirty="0">
              <a:solidFill>
                <a:srgbClr val="003300"/>
              </a:solidFill>
            </a:endParaRPr>
          </a:p>
          <a:p>
            <a:pPr eaLnBrk="0" hangingPunct="0">
              <a:spcBef>
                <a:spcPct val="20000"/>
              </a:spcBef>
              <a:defRPr/>
            </a:pPr>
            <a:endParaRPr lang="en-US" b="1" dirty="0" smtClean="0">
              <a:solidFill>
                <a:srgbClr val="003300"/>
              </a:solidFill>
            </a:endParaRPr>
          </a:p>
          <a:p>
            <a:pPr eaLnBrk="0" hangingPunct="0">
              <a:spcBef>
                <a:spcPct val="20000"/>
              </a:spcBef>
              <a:defRPr/>
            </a:pPr>
            <a:r>
              <a:rPr lang="en-US" b="1" dirty="0" smtClean="0">
                <a:solidFill>
                  <a:srgbClr val="006600"/>
                </a:solidFill>
              </a:rPr>
              <a:t>Basic hydrolysis</a:t>
            </a:r>
            <a:endParaRPr lang="en-US" b="1" dirty="0">
              <a:solidFill>
                <a:srgbClr val="006600"/>
              </a:solidFill>
            </a:endParaRPr>
          </a:p>
          <a:p>
            <a:pPr eaLnBrk="0" hangingPunct="0">
              <a:spcBef>
                <a:spcPct val="20000"/>
              </a:spcBef>
              <a:defRPr/>
            </a:pPr>
            <a:endParaRPr lang="en-US" sz="2000" b="1" dirty="0" smtClean="0">
              <a:solidFill>
                <a:srgbClr val="003300"/>
              </a:solidFill>
            </a:endParaRPr>
          </a:p>
          <a:p>
            <a:pPr eaLnBrk="0" hangingPunct="0">
              <a:spcBef>
                <a:spcPct val="20000"/>
              </a:spcBef>
              <a:defRPr/>
            </a:pPr>
            <a:endParaRPr lang="en-US" sz="2000" b="1" dirty="0">
              <a:solidFill>
                <a:srgbClr val="003300"/>
              </a:solidFill>
            </a:endParaRPr>
          </a:p>
          <a:p>
            <a:pPr eaLnBrk="0" hangingPunct="0">
              <a:spcBef>
                <a:spcPct val="20000"/>
              </a:spcBef>
              <a:defRPr/>
            </a:pPr>
            <a:endParaRPr lang="en-US" sz="2000" b="1" dirty="0" smtClean="0">
              <a:solidFill>
                <a:srgbClr val="003300"/>
              </a:solidFill>
            </a:endParaRPr>
          </a:p>
          <a:p>
            <a:pPr eaLnBrk="0" hangingPunct="0">
              <a:spcBef>
                <a:spcPct val="20000"/>
              </a:spcBef>
              <a:defRPr/>
            </a:pPr>
            <a:endParaRPr lang="en-US" sz="800" b="1" dirty="0" smtClean="0">
              <a:solidFill>
                <a:srgbClr val="003300"/>
              </a:solidFill>
            </a:endParaRPr>
          </a:p>
          <a:p>
            <a:pPr eaLnBrk="0" hangingPunct="0">
              <a:spcBef>
                <a:spcPct val="20000"/>
              </a:spcBef>
              <a:defRPr/>
            </a:pPr>
            <a:r>
              <a:rPr lang="en-US" sz="2000" b="1" dirty="0">
                <a:solidFill>
                  <a:srgbClr val="003300"/>
                </a:solidFill>
              </a:rPr>
              <a:t>Naming </a:t>
            </a:r>
            <a:r>
              <a:rPr lang="en-US" sz="2000" b="1" dirty="0" smtClean="0">
                <a:solidFill>
                  <a:srgbClr val="003300"/>
                </a:solidFill>
              </a:rPr>
              <a:t>Nitriles</a:t>
            </a:r>
            <a:endParaRPr lang="en-US" sz="2000" b="1" dirty="0">
              <a:solidFill>
                <a:srgbClr val="003300"/>
              </a:solidFill>
            </a:endParaRPr>
          </a:p>
          <a:p>
            <a:pPr marL="285750" indent="-285750">
              <a:buFont typeface="Wingdings" panose="05000000000000000000" pitchFamily="2" charset="2"/>
              <a:buChar char="q"/>
              <a:defRPr/>
            </a:pPr>
            <a:r>
              <a:rPr lang="en-US" b="1" dirty="0">
                <a:solidFill>
                  <a:srgbClr val="460000"/>
                </a:solidFill>
              </a:rPr>
              <a:t>For IUPAC names, add -nitrile to the alkane name</a:t>
            </a:r>
          </a:p>
          <a:p>
            <a:pPr marL="285750" indent="-285750">
              <a:buFont typeface="Wingdings" panose="05000000000000000000" pitchFamily="2" charset="2"/>
              <a:buChar char="q"/>
              <a:defRPr/>
            </a:pPr>
            <a:r>
              <a:rPr lang="en-US" b="1" dirty="0">
                <a:solidFill>
                  <a:srgbClr val="460000"/>
                </a:solidFill>
              </a:rPr>
              <a:t>Common names come from the carboxylic acid. Replace -</a:t>
            </a:r>
            <a:r>
              <a:rPr lang="en-US" b="1" dirty="0" err="1">
                <a:solidFill>
                  <a:srgbClr val="460000"/>
                </a:solidFill>
              </a:rPr>
              <a:t>ic</a:t>
            </a:r>
            <a:r>
              <a:rPr lang="en-US" b="1" dirty="0">
                <a:solidFill>
                  <a:srgbClr val="460000"/>
                </a:solidFill>
              </a:rPr>
              <a:t> acid with -</a:t>
            </a:r>
            <a:r>
              <a:rPr lang="en-US" b="1" dirty="0" err="1">
                <a:solidFill>
                  <a:srgbClr val="460000"/>
                </a:solidFill>
              </a:rPr>
              <a:t>onitrile</a:t>
            </a:r>
            <a:endParaRPr lang="en-US" b="1" dirty="0">
              <a:solidFill>
                <a:srgbClr val="460000"/>
              </a:solidFill>
            </a:endParaRPr>
          </a:p>
          <a:p>
            <a:pPr eaLnBrk="0" hangingPunct="0">
              <a:spcBef>
                <a:spcPct val="20000"/>
              </a:spcBef>
              <a:defRPr/>
            </a:pPr>
            <a:endParaRPr lang="en-US" sz="2000" b="1" dirty="0">
              <a:solidFill>
                <a:srgbClr val="003300"/>
              </a:solidFill>
            </a:endParaRPr>
          </a:p>
          <a:p>
            <a:pPr eaLnBrk="0" hangingPunct="0">
              <a:spcBef>
                <a:spcPct val="20000"/>
              </a:spcBef>
              <a:defRPr/>
            </a:pPr>
            <a:endParaRPr lang="en-US" sz="800" b="1" dirty="0" smtClean="0">
              <a:solidFill>
                <a:srgbClr val="003300"/>
              </a:solidFill>
            </a:endParaRPr>
          </a:p>
        </p:txBody>
      </p:sp>
      <p:grpSp>
        <p:nvGrpSpPr>
          <p:cNvPr id="2" name="Group 1"/>
          <p:cNvGrpSpPr/>
          <p:nvPr/>
        </p:nvGrpSpPr>
        <p:grpSpPr>
          <a:xfrm>
            <a:off x="228600" y="1600200"/>
            <a:ext cx="8774113" cy="5105400"/>
            <a:chOff x="228600" y="1524000"/>
            <a:chExt cx="8774113" cy="5105400"/>
          </a:xfrm>
        </p:grpSpPr>
        <p:pic>
          <p:nvPicPr>
            <p:cNvPr id="4" name="Picture 2"/>
            <p:cNvPicPr>
              <a:picLocks noChangeAspect="1" noChangeArrowheads="1"/>
            </p:cNvPicPr>
            <p:nvPr/>
          </p:nvPicPr>
          <p:blipFill>
            <a:blip r:embed="rId3"/>
            <a:stretch>
              <a:fillRect/>
            </a:stretch>
          </p:blipFill>
          <p:spPr bwMode="auto">
            <a:xfrm>
              <a:off x="228600" y="1524000"/>
              <a:ext cx="8763000" cy="1295400"/>
            </a:xfrm>
            <a:prstGeom prst="rect">
              <a:avLst/>
            </a:prstGeom>
            <a:noFill/>
            <a:ln w="9525">
              <a:noFill/>
              <a:miter lim="800000"/>
              <a:headEnd/>
              <a:tailEnd/>
            </a:ln>
          </p:spPr>
        </p:pic>
        <p:pic>
          <p:nvPicPr>
            <p:cNvPr id="5" name="Picture 4" descr="21_10-24UNRev1"/>
            <p:cNvPicPr>
              <a:picLocks noChangeAspect="1" noChangeArrowheads="1"/>
            </p:cNvPicPr>
            <p:nvPr/>
          </p:nvPicPr>
          <p:blipFill rotWithShape="1">
            <a:blip r:embed="rId4" cstate="print"/>
            <a:srcRect t="19164"/>
            <a:stretch/>
          </p:blipFill>
          <p:spPr bwMode="auto">
            <a:xfrm>
              <a:off x="246240" y="3200400"/>
              <a:ext cx="8592960" cy="1166254"/>
            </a:xfrm>
            <a:prstGeom prst="rect">
              <a:avLst/>
            </a:prstGeom>
            <a:noFill/>
            <a:ln w="9525">
              <a:noFill/>
              <a:miter lim="800000"/>
              <a:headEnd/>
              <a:tailEnd/>
            </a:ln>
          </p:spPr>
        </p:pic>
        <p:graphicFrame>
          <p:nvGraphicFramePr>
            <p:cNvPr id="6" name="Object 5"/>
            <p:cNvGraphicFramePr>
              <a:graphicFrameLocks noChangeAspect="1"/>
            </p:cNvGraphicFramePr>
            <p:nvPr>
              <p:extLst>
                <p:ext uri="{D42A27DB-BD31-4B8C-83A1-F6EECF244321}">
                  <p14:modId xmlns:p14="http://schemas.microsoft.com/office/powerpoint/2010/main" val="2579244924"/>
                </p:ext>
              </p:extLst>
            </p:nvPr>
          </p:nvGraphicFramePr>
          <p:xfrm>
            <a:off x="228600" y="5348287"/>
            <a:ext cx="8774113" cy="1281113"/>
          </p:xfrm>
          <a:graphic>
            <a:graphicData uri="http://schemas.openxmlformats.org/presentationml/2006/ole">
              <mc:AlternateContent xmlns:mc="http://schemas.openxmlformats.org/markup-compatibility/2006">
                <mc:Choice xmlns:v="urn:schemas-microsoft-com:vml" Requires="v">
                  <p:oleObj spid="_x0000_s262182" name="CS ChemDraw Drawing" r:id="rId5" imgW="8773385" imgH="1281349" progId="ChemDraw.Document.6.0">
                    <p:embed/>
                  </p:oleObj>
                </mc:Choice>
                <mc:Fallback>
                  <p:oleObj name="CS ChemDraw Drawing" r:id="rId5" imgW="8773385" imgH="1281349" progId="ChemDraw.Document.6.0">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5348287"/>
                          <a:ext cx="8774113"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681229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Text Box 4"/>
          <p:cNvSpPr txBox="1">
            <a:spLocks noChangeArrowheads="1"/>
          </p:cNvSpPr>
          <p:nvPr/>
        </p:nvSpPr>
        <p:spPr bwMode="auto">
          <a:xfrm>
            <a:off x="228600" y="76200"/>
            <a:ext cx="8686800" cy="3854901"/>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NITRILES</a:t>
            </a: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sz="2000" b="1" dirty="0">
                <a:solidFill>
                  <a:srgbClr val="003300"/>
                </a:solidFill>
              </a:rPr>
              <a:t>Reduction of Nitriles to Primary Amines</a:t>
            </a:r>
            <a:endParaRPr lang="en-US" altLang="en-US" sz="2000" b="1" dirty="0">
              <a:solidFill>
                <a:srgbClr val="003300"/>
              </a:solidFill>
            </a:endParaRPr>
          </a:p>
          <a:p>
            <a:pPr eaLnBrk="0" hangingPunct="0">
              <a:defRPr/>
            </a:pPr>
            <a:endParaRPr lang="en-US" sz="1800" b="1" dirty="0">
              <a:solidFill>
                <a:schemeClr val="accent2"/>
              </a:solidFill>
            </a:endParaRPr>
          </a:p>
          <a:p>
            <a:pPr algn="just" eaLnBrk="0" hangingPunct="0">
              <a:defRPr/>
            </a:pPr>
            <a:r>
              <a:rPr lang="en-US" dirty="0">
                <a:solidFill>
                  <a:srgbClr val="0000FF"/>
                </a:solidFill>
              </a:rPr>
              <a:t>Nitriles are reduced to primary amines by catalytic hydrogenation or by lithium aluminum hydride reduction</a:t>
            </a:r>
          </a:p>
          <a:p>
            <a:pPr algn="just" eaLnBrk="0" hangingPunct="0">
              <a:defRPr/>
            </a:pPr>
            <a:endParaRPr lang="en-US" sz="900" dirty="0">
              <a:solidFill>
                <a:srgbClr val="0000FF"/>
              </a:solidFill>
            </a:endParaRPr>
          </a:p>
          <a:p>
            <a:pPr algn="just" eaLnBrk="0" hangingPunct="0">
              <a:defRPr/>
            </a:pPr>
            <a:endParaRPr lang="en-US" sz="900" dirty="0">
              <a:solidFill>
                <a:srgbClr val="0000FF"/>
              </a:solidFill>
            </a:endParaRPr>
          </a:p>
          <a:p>
            <a:pPr algn="just" eaLnBrk="0" hangingPunct="0">
              <a:defRPr/>
            </a:pPr>
            <a:endParaRPr lang="en-US" sz="900" dirty="0">
              <a:solidFill>
                <a:srgbClr val="0000FF"/>
              </a:solidFill>
            </a:endParaRPr>
          </a:p>
          <a:p>
            <a:pPr algn="just" eaLnBrk="0" hangingPunct="0">
              <a:defRPr/>
            </a:pPr>
            <a:endParaRPr lang="en-US" sz="900" dirty="0">
              <a:solidFill>
                <a:srgbClr val="0000FF"/>
              </a:solidFill>
            </a:endParaRPr>
          </a:p>
          <a:p>
            <a:pPr algn="just" eaLnBrk="0" hangingPunct="0">
              <a:defRPr/>
            </a:pPr>
            <a:endParaRPr lang="en-US" sz="900" dirty="0">
              <a:solidFill>
                <a:srgbClr val="0000FF"/>
              </a:solidFill>
            </a:endParaRPr>
          </a:p>
          <a:p>
            <a:pPr algn="just" eaLnBrk="0" hangingPunct="0">
              <a:defRPr/>
            </a:pPr>
            <a:endParaRPr lang="en-US" sz="900" dirty="0">
              <a:solidFill>
                <a:srgbClr val="0000FF"/>
              </a:solidFill>
            </a:endParaRPr>
          </a:p>
          <a:p>
            <a:pPr algn="just" eaLnBrk="0" hangingPunct="0">
              <a:defRPr/>
            </a:pPr>
            <a:endParaRPr lang="en-US" sz="900" dirty="0">
              <a:solidFill>
                <a:srgbClr val="0000FF"/>
              </a:solidFill>
            </a:endParaRPr>
          </a:p>
          <a:p>
            <a:pPr algn="just" eaLnBrk="0" hangingPunct="0">
              <a:defRPr/>
            </a:pPr>
            <a:endParaRPr lang="en-US" sz="900" dirty="0">
              <a:solidFill>
                <a:srgbClr val="0000FF"/>
              </a:solidFill>
            </a:endParaRPr>
          </a:p>
          <a:p>
            <a:pPr algn="just" eaLnBrk="0" hangingPunct="0">
              <a:defRPr/>
            </a:pPr>
            <a:endParaRPr lang="en-US" sz="900" dirty="0">
              <a:solidFill>
                <a:srgbClr val="0000FF"/>
              </a:solidFill>
            </a:endParaRPr>
          </a:p>
          <a:p>
            <a:pPr algn="just" eaLnBrk="0" hangingPunct="0">
              <a:defRPr/>
            </a:pPr>
            <a:r>
              <a:rPr lang="en-US" dirty="0">
                <a:solidFill>
                  <a:srgbClr val="0000FF"/>
                </a:solidFill>
              </a:rPr>
              <a:t>A Grignard reagent or </a:t>
            </a:r>
            <a:r>
              <a:rPr lang="en-US" dirty="0" err="1">
                <a:solidFill>
                  <a:srgbClr val="0000FF"/>
                </a:solidFill>
              </a:rPr>
              <a:t>organolithium</a:t>
            </a:r>
            <a:r>
              <a:rPr lang="en-US" dirty="0">
                <a:solidFill>
                  <a:srgbClr val="0000FF"/>
                </a:solidFill>
              </a:rPr>
              <a:t> reagent attacks the </a:t>
            </a:r>
            <a:r>
              <a:rPr lang="en-US" dirty="0" err="1">
                <a:solidFill>
                  <a:srgbClr val="0000FF"/>
                </a:solidFill>
              </a:rPr>
              <a:t>cyano</a:t>
            </a:r>
            <a:r>
              <a:rPr lang="en-US" dirty="0">
                <a:solidFill>
                  <a:srgbClr val="0000FF"/>
                </a:solidFill>
              </a:rPr>
              <a:t> group to yield an imine, which is hydrolyzed to a ketone</a:t>
            </a:r>
          </a:p>
          <a:p>
            <a:pPr eaLnBrk="0" hangingPunct="0">
              <a:defRPr/>
            </a:pPr>
            <a:endParaRPr lang="en-US" sz="900" dirty="0">
              <a:solidFill>
                <a:srgbClr val="D60093"/>
              </a:solidFill>
            </a:endParaRPr>
          </a:p>
        </p:txBody>
      </p:sp>
      <p:grpSp>
        <p:nvGrpSpPr>
          <p:cNvPr id="2" name="Group 1"/>
          <p:cNvGrpSpPr/>
          <p:nvPr/>
        </p:nvGrpSpPr>
        <p:grpSpPr>
          <a:xfrm>
            <a:off x="304800" y="1889106"/>
            <a:ext cx="8458200" cy="4816494"/>
            <a:chOff x="304800" y="1889106"/>
            <a:chExt cx="8458200" cy="4816494"/>
          </a:xfrm>
        </p:grpSpPr>
        <p:pic>
          <p:nvPicPr>
            <p:cNvPr id="83972" name="Picture 5" descr="21_10-39UN"/>
            <p:cNvPicPr>
              <a:picLocks noChangeAspect="1" noChangeArrowheads="1"/>
            </p:cNvPicPr>
            <p:nvPr/>
          </p:nvPicPr>
          <p:blipFill rotWithShape="1">
            <a:blip r:embed="rId4" cstate="print"/>
            <a:srcRect b="8428"/>
            <a:stretch/>
          </p:blipFill>
          <p:spPr bwMode="auto">
            <a:xfrm>
              <a:off x="304800" y="3733800"/>
              <a:ext cx="8458200" cy="2971800"/>
            </a:xfrm>
            <a:prstGeom prst="rect">
              <a:avLst/>
            </a:prstGeom>
            <a:noFill/>
            <a:ln w="9525">
              <a:noFill/>
              <a:miter lim="800000"/>
              <a:headEnd/>
              <a:tailEnd/>
            </a:ln>
          </p:spPr>
        </p:pic>
        <p:graphicFrame>
          <p:nvGraphicFramePr>
            <p:cNvPr id="4" name="Object 3"/>
            <p:cNvGraphicFramePr>
              <a:graphicFrameLocks noChangeAspect="1"/>
            </p:cNvGraphicFramePr>
            <p:nvPr>
              <p:extLst>
                <p:ext uri="{D42A27DB-BD31-4B8C-83A1-F6EECF244321}">
                  <p14:modId xmlns:p14="http://schemas.microsoft.com/office/powerpoint/2010/main" val="2350649938"/>
                </p:ext>
              </p:extLst>
            </p:nvPr>
          </p:nvGraphicFramePr>
          <p:xfrm>
            <a:off x="1775401" y="1889106"/>
            <a:ext cx="6606599" cy="1158894"/>
          </p:xfrm>
          <a:graphic>
            <a:graphicData uri="http://schemas.openxmlformats.org/presentationml/2006/ole">
              <mc:AlternateContent xmlns:mc="http://schemas.openxmlformats.org/markup-compatibility/2006">
                <mc:Choice xmlns:v="urn:schemas-microsoft-com:vml" Requires="v">
                  <p:oleObj spid="_x0000_s258109" name="CS ChemDraw Drawing" r:id="rId5" imgW="5836515" imgH="1023836" progId="ChemDraw.Document.6.0">
                    <p:embed/>
                  </p:oleObj>
                </mc:Choice>
                <mc:Fallback>
                  <p:oleObj name="CS ChemDraw Drawing" r:id="rId5" imgW="5836515" imgH="1023836" progId="ChemDraw.Document.6.0">
                    <p:embed/>
                    <p:pic>
                      <p:nvPicPr>
                        <p:cNvPr id="0" name=""/>
                        <p:cNvPicPr/>
                        <p:nvPr/>
                      </p:nvPicPr>
                      <p:blipFill>
                        <a:blip r:embed="rId6"/>
                        <a:stretch>
                          <a:fillRect/>
                        </a:stretch>
                      </p:blipFill>
                      <p:spPr>
                        <a:xfrm>
                          <a:off x="1775401" y="1889106"/>
                          <a:ext cx="6606599" cy="1158894"/>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339634" y="152400"/>
            <a:ext cx="8534400" cy="1246495"/>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NITRILES</a:t>
            </a:r>
          </a:p>
          <a:p>
            <a:pPr algn="ctr">
              <a:spcBef>
                <a:spcPct val="50000"/>
              </a:spcBef>
              <a:defRPr/>
            </a:pPr>
            <a:endParaRPr lang="en-US" sz="900" b="1" dirty="0">
              <a:solidFill>
                <a:srgbClr val="003300"/>
              </a:solidFill>
              <a:effectLst>
                <a:outerShdw blurRad="38100" dist="38100" dir="2700000" algn="tl">
                  <a:srgbClr val="C0C0C0"/>
                </a:outerShdw>
              </a:effectLst>
            </a:endParaRPr>
          </a:p>
          <a:p>
            <a:pPr algn="ctr">
              <a:spcBef>
                <a:spcPct val="50000"/>
              </a:spcBef>
              <a:defRPr/>
            </a:pPr>
            <a:endParaRPr lang="en-US" sz="9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Reactions of </a:t>
            </a:r>
            <a:r>
              <a:rPr lang="en-US" altLang="en-US" sz="2000" b="1" dirty="0" err="1">
                <a:solidFill>
                  <a:srgbClr val="003300"/>
                </a:solidFill>
              </a:rPr>
              <a:t>Nitriles</a:t>
            </a:r>
            <a:endParaRPr lang="el-GR" altLang="en-US" sz="2000" b="1" dirty="0">
              <a:solidFill>
                <a:srgbClr val="003300"/>
              </a:solidFill>
            </a:endParaRPr>
          </a:p>
        </p:txBody>
      </p:sp>
      <p:pic>
        <p:nvPicPr>
          <p:cNvPr id="82947" name="Picture 3" descr="21_11-04UNRev1"/>
          <p:cNvPicPr>
            <a:picLocks noChangeAspect="1" noChangeArrowheads="1"/>
          </p:cNvPicPr>
          <p:nvPr/>
        </p:nvPicPr>
        <p:blipFill rotWithShape="1">
          <a:blip r:embed="rId3" cstate="print"/>
          <a:srcRect b="13652"/>
          <a:stretch/>
        </p:blipFill>
        <p:spPr bwMode="auto">
          <a:xfrm>
            <a:off x="309988" y="1744663"/>
            <a:ext cx="8605412" cy="3284537"/>
          </a:xfrm>
          <a:prstGeom prst="rect">
            <a:avLst/>
          </a:prstGeom>
          <a:noFill/>
          <a:ln w="9525">
            <a:noFill/>
            <a:miter lim="800000"/>
            <a:headEnd/>
            <a:tailEnd/>
          </a:ln>
        </p:spPr>
      </p:pic>
      <p:sp>
        <p:nvSpPr>
          <p:cNvPr id="4" name="Rectangle 3"/>
          <p:cNvSpPr/>
          <p:nvPr/>
        </p:nvSpPr>
        <p:spPr>
          <a:xfrm>
            <a:off x="5181600" y="1002268"/>
            <a:ext cx="2971800" cy="369332"/>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21.29, 21.30 P. 1027</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228600" y="152400"/>
            <a:ext cx="8686800" cy="4862870"/>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cs typeface="Tahoma" pitchFamily="34" charset="0"/>
              </a:rPr>
              <a:t>ACID DERIVATIVES POLYMERS</a:t>
            </a:r>
            <a:endParaRPr lang="en-US" sz="1400" b="1" dirty="0">
              <a:effectLst>
                <a:outerShdw blurRad="38100" dist="38100" dir="2700000" algn="tl">
                  <a:srgbClr val="C0C0C0"/>
                </a:outerShdw>
              </a:effectLst>
            </a:endParaRPr>
          </a:p>
          <a:p>
            <a:pPr algn="just" eaLnBrk="0" hangingPunct="0">
              <a:defRPr/>
            </a:pPr>
            <a:r>
              <a:rPr lang="en-US" sz="2000" b="1" dirty="0">
                <a:solidFill>
                  <a:srgbClr val="003300"/>
                </a:solidFill>
              </a:rPr>
              <a:t>Polyesters</a:t>
            </a:r>
            <a:endParaRPr lang="en-US" altLang="en-US" sz="2000" b="1" dirty="0">
              <a:solidFill>
                <a:srgbClr val="003300"/>
              </a:solidFill>
            </a:endParaRPr>
          </a:p>
          <a:p>
            <a:pPr algn="just" eaLnBrk="0" hangingPunct="0">
              <a:defRPr/>
            </a:pPr>
            <a:endParaRPr lang="en-US" altLang="en-US" sz="800" dirty="0">
              <a:solidFill>
                <a:srgbClr val="0000FF"/>
              </a:solidFill>
            </a:endParaRPr>
          </a:p>
          <a:p>
            <a:pPr algn="just" eaLnBrk="0" hangingPunct="0">
              <a:defRPr/>
            </a:pPr>
            <a:r>
              <a:rPr lang="en-US" altLang="en-US" dirty="0">
                <a:solidFill>
                  <a:srgbClr val="0000FF"/>
                </a:solidFill>
              </a:rPr>
              <a:t>Polyesters are commonly used to make clothes, plastic bottles, floppy disks and VCR tape etc</a:t>
            </a:r>
            <a:r>
              <a:rPr lang="en-US" altLang="en-US" dirty="0" smtClean="0">
                <a:solidFill>
                  <a:srgbClr val="0000FF"/>
                </a:solidFill>
              </a:rPr>
              <a:t>…</a:t>
            </a:r>
          </a:p>
          <a:p>
            <a:pPr algn="just" eaLnBrk="0" hangingPunct="0">
              <a:defRPr/>
            </a:pPr>
            <a:endParaRPr lang="en-US" altLang="en-US" dirty="0">
              <a:solidFill>
                <a:srgbClr val="0000FF"/>
              </a:solidFill>
            </a:endParaRPr>
          </a:p>
          <a:p>
            <a:pPr algn="just" eaLnBrk="0" hangingPunct="0">
              <a:defRPr/>
            </a:pPr>
            <a:endParaRPr lang="en-US" altLang="en-US" dirty="0" smtClean="0">
              <a:solidFill>
                <a:srgbClr val="0000FF"/>
              </a:solidFill>
            </a:endParaRPr>
          </a:p>
          <a:p>
            <a:pPr algn="just" eaLnBrk="0" hangingPunct="0">
              <a:defRPr/>
            </a:pPr>
            <a:endParaRPr lang="en-US" altLang="en-US" dirty="0">
              <a:solidFill>
                <a:srgbClr val="0000FF"/>
              </a:solidFill>
            </a:endParaRPr>
          </a:p>
          <a:p>
            <a:pPr algn="just" eaLnBrk="0" hangingPunct="0">
              <a:defRPr/>
            </a:pPr>
            <a:endParaRPr lang="en-US" altLang="en-US" dirty="0" smtClean="0">
              <a:solidFill>
                <a:srgbClr val="0000FF"/>
              </a:solidFill>
            </a:endParaRPr>
          </a:p>
          <a:p>
            <a:pPr algn="just" eaLnBrk="0" hangingPunct="0">
              <a:defRPr/>
            </a:pPr>
            <a:endParaRPr lang="en-US" altLang="en-US" dirty="0">
              <a:solidFill>
                <a:srgbClr val="0000FF"/>
              </a:solidFill>
            </a:endParaRPr>
          </a:p>
          <a:p>
            <a:pPr algn="just" eaLnBrk="0" hangingPunct="0">
              <a:defRPr/>
            </a:pPr>
            <a:endParaRPr lang="en-US" altLang="en-US" dirty="0" smtClean="0">
              <a:solidFill>
                <a:srgbClr val="0000FF"/>
              </a:solidFill>
            </a:endParaRPr>
          </a:p>
          <a:p>
            <a:pPr algn="just" eaLnBrk="0" hangingPunct="0">
              <a:defRPr/>
            </a:pPr>
            <a:endParaRPr lang="en-US" altLang="en-US" dirty="0">
              <a:solidFill>
                <a:srgbClr val="0000FF"/>
              </a:solidFill>
            </a:endParaRPr>
          </a:p>
          <a:p>
            <a:pPr algn="just" eaLnBrk="0" hangingPunct="0">
              <a:defRPr/>
            </a:pPr>
            <a:endParaRPr lang="en-US" altLang="en-US" dirty="0" smtClean="0">
              <a:solidFill>
                <a:srgbClr val="0000FF"/>
              </a:solidFill>
            </a:endParaRPr>
          </a:p>
          <a:p>
            <a:pPr algn="just" eaLnBrk="0" hangingPunct="0">
              <a:defRPr/>
            </a:pPr>
            <a:endParaRPr lang="en-US" altLang="en-US" dirty="0">
              <a:solidFill>
                <a:srgbClr val="0000FF"/>
              </a:solidFill>
            </a:endParaRPr>
          </a:p>
          <a:p>
            <a:pPr algn="just" eaLnBrk="0" hangingPunct="0">
              <a:defRPr/>
            </a:pPr>
            <a:endParaRPr lang="en-US" altLang="en-US" dirty="0" smtClean="0">
              <a:solidFill>
                <a:srgbClr val="0000FF"/>
              </a:solidFill>
            </a:endParaRPr>
          </a:p>
          <a:p>
            <a:pPr algn="just" eaLnBrk="0" hangingPunct="0">
              <a:defRPr/>
            </a:pPr>
            <a:r>
              <a:rPr lang="en-US" sz="2000" b="1" dirty="0" smtClean="0">
                <a:solidFill>
                  <a:srgbClr val="003300"/>
                </a:solidFill>
              </a:rPr>
              <a:t>Proteins</a:t>
            </a:r>
            <a:endParaRPr lang="en-US" altLang="en-US" sz="2000" b="1" dirty="0">
              <a:solidFill>
                <a:srgbClr val="003300"/>
              </a:solidFill>
            </a:endParaRPr>
          </a:p>
          <a:p>
            <a:pPr algn="just" eaLnBrk="0" hangingPunct="0">
              <a:defRPr/>
            </a:pPr>
            <a:endParaRPr lang="en-US" altLang="en-US" dirty="0">
              <a:solidFill>
                <a:srgbClr val="0000FF"/>
              </a:solidFill>
            </a:endParaRPr>
          </a:p>
        </p:txBody>
      </p:sp>
      <p:grpSp>
        <p:nvGrpSpPr>
          <p:cNvPr id="2" name="Group 1"/>
          <p:cNvGrpSpPr/>
          <p:nvPr/>
        </p:nvGrpSpPr>
        <p:grpSpPr>
          <a:xfrm>
            <a:off x="838200" y="1524000"/>
            <a:ext cx="7696200" cy="5170309"/>
            <a:chOff x="838200" y="1524000"/>
            <a:chExt cx="7696200" cy="5170309"/>
          </a:xfrm>
        </p:grpSpPr>
        <p:pic>
          <p:nvPicPr>
            <p:cNvPr id="84995" name="Picture 3" descr="FG26_04-07UN"/>
            <p:cNvPicPr>
              <a:picLocks noChangeAspect="1" noChangeArrowheads="1"/>
            </p:cNvPicPr>
            <p:nvPr/>
          </p:nvPicPr>
          <p:blipFill>
            <a:blip r:embed="rId3" cstate="print"/>
            <a:srcRect/>
            <a:stretch>
              <a:fillRect/>
            </a:stretch>
          </p:blipFill>
          <p:spPr bwMode="auto">
            <a:xfrm>
              <a:off x="838200" y="1524000"/>
              <a:ext cx="7696200" cy="2731568"/>
            </a:xfrm>
            <a:prstGeom prst="rect">
              <a:avLst/>
            </a:prstGeom>
            <a:noFill/>
            <a:ln w="9525">
              <a:noFill/>
              <a:miter lim="800000"/>
              <a:headEnd/>
              <a:tailEnd/>
            </a:ln>
          </p:spPr>
        </p:pic>
        <p:pic>
          <p:nvPicPr>
            <p:cNvPr id="4" name="Picture 2"/>
            <p:cNvPicPr>
              <a:picLocks noChangeAspect="1" noChangeArrowheads="1"/>
            </p:cNvPicPr>
            <p:nvPr/>
          </p:nvPicPr>
          <p:blipFill>
            <a:blip r:embed="rId4"/>
            <a:stretch>
              <a:fillRect/>
            </a:stretch>
          </p:blipFill>
          <p:spPr bwMode="auto">
            <a:xfrm>
              <a:off x="1638300" y="4430080"/>
              <a:ext cx="6096000" cy="2264229"/>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228600" y="125413"/>
            <a:ext cx="8534400" cy="1715854"/>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DERIVATIVES POLYMERS</a:t>
            </a:r>
          </a:p>
          <a:p>
            <a:pPr algn="just">
              <a:spcBef>
                <a:spcPct val="50000"/>
              </a:spcBef>
              <a:defRPr/>
            </a:pPr>
            <a:endParaRPr lang="en-US" sz="900" b="1" dirty="0">
              <a:solidFill>
                <a:srgbClr val="003300"/>
              </a:solidFill>
              <a:effectLst>
                <a:outerShdw blurRad="38100" dist="38100" dir="2700000" algn="tl">
                  <a:srgbClr val="C0C0C0"/>
                </a:outerShdw>
              </a:effectLst>
            </a:endParaRPr>
          </a:p>
          <a:p>
            <a:pPr algn="just" eaLnBrk="0" hangingPunct="0">
              <a:defRPr/>
            </a:pPr>
            <a:r>
              <a:rPr lang="en-US" sz="2000" b="1" dirty="0">
                <a:solidFill>
                  <a:srgbClr val="003300"/>
                </a:solidFill>
              </a:rPr>
              <a:t>Polyamides (Nylon)</a:t>
            </a:r>
          </a:p>
          <a:p>
            <a:pPr algn="just" eaLnBrk="0" hangingPunct="0">
              <a:defRPr/>
            </a:pPr>
            <a:endParaRPr lang="en-US" altLang="en-US" sz="800" b="1" dirty="0">
              <a:solidFill>
                <a:srgbClr val="0000FF"/>
              </a:solidFill>
            </a:endParaRPr>
          </a:p>
          <a:p>
            <a:pPr algn="just" eaLnBrk="0" hangingPunct="0">
              <a:defRPr/>
            </a:pPr>
            <a:r>
              <a:rPr lang="en-US" altLang="en-US" dirty="0">
                <a:solidFill>
                  <a:srgbClr val="0000FF"/>
                </a:solidFill>
              </a:rPr>
              <a:t>The discovery of nylon in 1938 made possible a wide range of high-strength fibers, fabrics and </a:t>
            </a:r>
            <a:r>
              <a:rPr lang="en-US" altLang="en-US" dirty="0" err="1" smtClean="0">
                <a:solidFill>
                  <a:srgbClr val="0000FF"/>
                </a:solidFill>
              </a:rPr>
              <a:t>platics</a:t>
            </a:r>
            <a:endParaRPr lang="el-GR" altLang="en-US" sz="1800" b="1" dirty="0">
              <a:solidFill>
                <a:srgbClr val="0000FF"/>
              </a:solidFill>
            </a:endParaRPr>
          </a:p>
        </p:txBody>
      </p:sp>
      <p:grpSp>
        <p:nvGrpSpPr>
          <p:cNvPr id="2" name="Group 1"/>
          <p:cNvGrpSpPr/>
          <p:nvPr/>
        </p:nvGrpSpPr>
        <p:grpSpPr>
          <a:xfrm>
            <a:off x="304800" y="1524000"/>
            <a:ext cx="8610600" cy="5105400"/>
            <a:chOff x="304800" y="1524000"/>
            <a:chExt cx="8610600" cy="5105400"/>
          </a:xfrm>
        </p:grpSpPr>
        <p:pic>
          <p:nvPicPr>
            <p:cNvPr id="86019" name="Picture 3" descr="FG26_04-05UN"/>
            <p:cNvPicPr>
              <a:picLocks noChangeAspect="1" noChangeArrowheads="1"/>
            </p:cNvPicPr>
            <p:nvPr/>
          </p:nvPicPr>
          <p:blipFill>
            <a:blip r:embed="rId3" cstate="print"/>
            <a:srcRect/>
            <a:stretch>
              <a:fillRect/>
            </a:stretch>
          </p:blipFill>
          <p:spPr bwMode="auto">
            <a:xfrm>
              <a:off x="762000" y="1524000"/>
              <a:ext cx="7848600" cy="3456264"/>
            </a:xfrm>
            <a:prstGeom prst="rect">
              <a:avLst/>
            </a:prstGeom>
            <a:noFill/>
            <a:ln w="9525">
              <a:noFill/>
              <a:miter lim="800000"/>
              <a:headEnd/>
              <a:tailEnd/>
            </a:ln>
          </p:spPr>
        </p:pic>
        <p:pic>
          <p:nvPicPr>
            <p:cNvPr id="4" name="Picture 5"/>
            <p:cNvPicPr>
              <a:picLocks noChangeAspect="1" noChangeArrowheads="1"/>
            </p:cNvPicPr>
            <p:nvPr/>
          </p:nvPicPr>
          <p:blipFill>
            <a:blip r:embed="rId4"/>
            <a:stretch>
              <a:fillRect/>
            </a:stretch>
          </p:blipFill>
          <p:spPr bwMode="auto">
            <a:xfrm>
              <a:off x="304800" y="5170253"/>
              <a:ext cx="8610600" cy="1459147"/>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228600" y="228392"/>
            <a:ext cx="8610600" cy="6324808"/>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DERIVATIVES POLYMERS</a:t>
            </a:r>
          </a:p>
          <a:p>
            <a:pPr algn="ctr">
              <a:spcBef>
                <a:spcPct val="50000"/>
              </a:spcBef>
              <a:defRPr/>
            </a:pPr>
            <a:endParaRPr lang="en-US" sz="1400" b="1" dirty="0">
              <a:solidFill>
                <a:srgbClr val="003300"/>
              </a:solidFill>
              <a:effectLst>
                <a:outerShdw blurRad="38100" dist="38100" dir="2700000" algn="tl">
                  <a:srgbClr val="C0C0C0"/>
                </a:outerShdw>
              </a:effectLst>
            </a:endParaRPr>
          </a:p>
          <a:p>
            <a:pPr eaLnBrk="0" hangingPunct="0">
              <a:defRPr/>
            </a:pPr>
            <a:r>
              <a:rPr lang="en-US" altLang="en-US" sz="2000" b="1" dirty="0">
                <a:solidFill>
                  <a:srgbClr val="003300"/>
                </a:solidFill>
              </a:rPr>
              <a:t>Carbonic Acid Esters</a:t>
            </a:r>
          </a:p>
          <a:p>
            <a:pPr algn="just">
              <a:defRPr/>
            </a:pPr>
            <a:endParaRPr lang="en-US" altLang="en-US" dirty="0">
              <a:solidFill>
                <a:srgbClr val="0000FF"/>
              </a:solidFill>
            </a:endParaRPr>
          </a:p>
          <a:p>
            <a:pPr algn="just">
              <a:defRPr/>
            </a:pPr>
            <a:r>
              <a:rPr lang="en-US" altLang="en-US" dirty="0">
                <a:solidFill>
                  <a:srgbClr val="0000FF"/>
                </a:solidFill>
              </a:rPr>
              <a:t>Carbonic acid (H</a:t>
            </a:r>
            <a:r>
              <a:rPr lang="en-US" altLang="en-US" baseline="-25000" dirty="0">
                <a:solidFill>
                  <a:srgbClr val="0000FF"/>
                </a:solidFill>
              </a:rPr>
              <a:t>2</a:t>
            </a:r>
            <a:r>
              <a:rPr lang="en-US" altLang="en-US" dirty="0">
                <a:solidFill>
                  <a:srgbClr val="0000FF"/>
                </a:solidFill>
              </a:rPr>
              <a:t>CO</a:t>
            </a:r>
            <a:r>
              <a:rPr lang="en-US" altLang="en-US" baseline="-25000" dirty="0">
                <a:solidFill>
                  <a:srgbClr val="0000FF"/>
                </a:solidFill>
              </a:rPr>
              <a:t>3</a:t>
            </a:r>
            <a:r>
              <a:rPr lang="en-US" altLang="en-US" dirty="0">
                <a:solidFill>
                  <a:srgbClr val="0000FF"/>
                </a:solidFill>
              </a:rPr>
              <a:t>) is formed when CO</a:t>
            </a:r>
            <a:r>
              <a:rPr lang="en-US" altLang="en-US" baseline="-25000" dirty="0">
                <a:solidFill>
                  <a:srgbClr val="0000FF"/>
                </a:solidFill>
              </a:rPr>
              <a:t>2</a:t>
            </a:r>
            <a:r>
              <a:rPr lang="en-US" altLang="en-US" dirty="0">
                <a:solidFill>
                  <a:srgbClr val="0000FF"/>
                </a:solidFill>
              </a:rPr>
              <a:t> dissolves in water.  Although carbonic acid itself is always in equilibrium with carbon dioxide and water, it has several stable derivatives. Carbonate esters are stable </a:t>
            </a:r>
            <a:r>
              <a:rPr lang="en-US" altLang="en-US" dirty="0" err="1">
                <a:solidFill>
                  <a:srgbClr val="0000FF"/>
                </a:solidFill>
              </a:rPr>
              <a:t>diesters</a:t>
            </a:r>
            <a:r>
              <a:rPr lang="en-US" altLang="en-US" dirty="0">
                <a:solidFill>
                  <a:srgbClr val="0000FF"/>
                </a:solidFill>
              </a:rPr>
              <a:t> of carbonic acid synthesized from </a:t>
            </a:r>
            <a:r>
              <a:rPr lang="en-US" altLang="en-US" dirty="0" err="1">
                <a:solidFill>
                  <a:srgbClr val="0000FF"/>
                </a:solidFill>
              </a:rPr>
              <a:t>phosgenes</a:t>
            </a:r>
            <a:r>
              <a:rPr lang="en-US" altLang="en-US" dirty="0">
                <a:solidFill>
                  <a:srgbClr val="0000FF"/>
                </a:solidFill>
              </a:rPr>
              <a:t>.</a:t>
            </a:r>
          </a:p>
          <a:p>
            <a:pPr algn="just">
              <a:defRPr/>
            </a:pPr>
            <a:endParaRPr lang="en-US" altLang="en-US" dirty="0">
              <a:solidFill>
                <a:srgbClr val="0000FF"/>
              </a:solidFill>
            </a:endParaRPr>
          </a:p>
          <a:p>
            <a:pPr algn="just">
              <a:defRPr/>
            </a:pPr>
            <a:r>
              <a:rPr lang="en-US" altLang="en-US" dirty="0">
                <a:solidFill>
                  <a:srgbClr val="0000FF"/>
                </a:solidFill>
              </a:rPr>
              <a:t>Industrially, phosgene is produced by passing purified carbon monoxide and chlorine gas through a bed of porous activated carbon, which serves as a catalyst. The equation is described as follows</a:t>
            </a:r>
            <a:endParaRPr lang="el-GR" altLang="en-US" dirty="0">
              <a:solidFill>
                <a:srgbClr val="0000FF"/>
              </a:solidFill>
            </a:endParaRPr>
          </a:p>
          <a:p>
            <a:pPr>
              <a:defRPr/>
            </a:pPr>
            <a:endParaRPr lang="en-US" altLang="en-US" dirty="0">
              <a:solidFill>
                <a:srgbClr val="D60093"/>
              </a:solidFill>
            </a:endParaRPr>
          </a:p>
          <a:p>
            <a:pPr>
              <a:defRPr/>
            </a:pPr>
            <a:endParaRPr lang="en-US" altLang="en-US" dirty="0">
              <a:solidFill>
                <a:srgbClr val="D60093"/>
              </a:solidFill>
            </a:endParaRPr>
          </a:p>
          <a:p>
            <a:pPr>
              <a:defRPr/>
            </a:pPr>
            <a:endParaRPr lang="en-US" altLang="en-US" dirty="0">
              <a:solidFill>
                <a:schemeClr val="accent2"/>
              </a:solidFill>
            </a:endParaRPr>
          </a:p>
          <a:p>
            <a:pPr>
              <a:defRPr/>
            </a:pPr>
            <a:endParaRPr lang="en-US" altLang="en-US" b="1" dirty="0" smtClean="0"/>
          </a:p>
          <a:p>
            <a:pPr>
              <a:defRPr/>
            </a:pPr>
            <a:endParaRPr lang="en-US" altLang="en-US" sz="1200" b="1" dirty="0"/>
          </a:p>
          <a:p>
            <a:pPr marL="285750" indent="-285750" algn="just">
              <a:buFont typeface="Wingdings" panose="05000000000000000000" pitchFamily="2" charset="2"/>
              <a:buChar char="q"/>
              <a:defRPr/>
            </a:pPr>
            <a:r>
              <a:rPr lang="en-US" altLang="en-US" b="1" dirty="0">
                <a:solidFill>
                  <a:srgbClr val="460000"/>
                </a:solidFill>
              </a:rPr>
              <a:t>Phosgene is a colorless gas that gained infamy as a chemical weapon during World War I. In low concentrations, its odor resembles freshly cut hay or grass. </a:t>
            </a:r>
          </a:p>
          <a:p>
            <a:pPr marL="285750" indent="-285750" algn="just">
              <a:buFont typeface="Wingdings" panose="05000000000000000000" pitchFamily="2" charset="2"/>
              <a:buChar char="q"/>
              <a:defRPr/>
            </a:pPr>
            <a:endParaRPr lang="en-US" altLang="en-US" b="1" dirty="0">
              <a:solidFill>
                <a:srgbClr val="460000"/>
              </a:solidFill>
            </a:endParaRPr>
          </a:p>
          <a:p>
            <a:pPr marL="285750" indent="-285750" algn="just">
              <a:buFont typeface="Wingdings" panose="05000000000000000000" pitchFamily="2" charset="2"/>
              <a:buChar char="q"/>
              <a:defRPr/>
            </a:pPr>
            <a:r>
              <a:rPr lang="en-US" altLang="en-US" b="1" dirty="0">
                <a:solidFill>
                  <a:srgbClr val="460000"/>
                </a:solidFill>
              </a:rPr>
              <a:t>In addition to its industrial production, small amounts occur naturally from the breakdown of chlorinated compounds and the combustion of chorine-containing organic compounds.</a:t>
            </a:r>
          </a:p>
        </p:txBody>
      </p:sp>
      <p:graphicFrame>
        <p:nvGraphicFramePr>
          <p:cNvPr id="2" name="Object 1"/>
          <p:cNvGraphicFramePr>
            <a:graphicFrameLocks noChangeAspect="1"/>
          </p:cNvGraphicFramePr>
          <p:nvPr>
            <p:extLst>
              <p:ext uri="{D42A27DB-BD31-4B8C-83A1-F6EECF244321}">
                <p14:modId xmlns:p14="http://schemas.microsoft.com/office/powerpoint/2010/main" val="2894762953"/>
              </p:ext>
            </p:extLst>
          </p:nvPr>
        </p:nvGraphicFramePr>
        <p:xfrm>
          <a:off x="685800" y="3733800"/>
          <a:ext cx="7010400" cy="717895"/>
        </p:xfrm>
        <a:graphic>
          <a:graphicData uri="http://schemas.openxmlformats.org/presentationml/2006/ole">
            <mc:AlternateContent xmlns:mc="http://schemas.openxmlformats.org/markup-compatibility/2006">
              <mc:Choice xmlns:v="urn:schemas-microsoft-com:vml" Requires="v">
                <p:oleObj spid="_x0000_s19518" name="CS ChemDraw Drawing" r:id="rId4" imgW="3565621" imgH="365328" progId="ChemDraw.Document.6.0">
                  <p:embed/>
                </p:oleObj>
              </mc:Choice>
              <mc:Fallback>
                <p:oleObj name="CS ChemDraw Drawing" r:id="rId4" imgW="3565621" imgH="365328" progId="ChemDraw.Document.6.0">
                  <p:embed/>
                  <p:pic>
                    <p:nvPicPr>
                      <p:cNvPr id="0" name=""/>
                      <p:cNvPicPr/>
                      <p:nvPr/>
                    </p:nvPicPr>
                    <p:blipFill>
                      <a:blip r:embed="rId5"/>
                      <a:stretch>
                        <a:fillRect/>
                      </a:stretch>
                    </p:blipFill>
                    <p:spPr>
                      <a:xfrm>
                        <a:off x="685800" y="3733800"/>
                        <a:ext cx="7010400" cy="7178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228600" y="152400"/>
            <a:ext cx="8686800" cy="2893100"/>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ACID DERIVATIVES POLYMERS</a:t>
            </a:r>
          </a:p>
          <a:p>
            <a:pPr algn="ctr">
              <a:defRPr/>
            </a:pPr>
            <a:endParaRPr lang="en-US" sz="1400" b="1" dirty="0">
              <a:solidFill>
                <a:srgbClr val="003300"/>
              </a:solidFill>
              <a:effectLst>
                <a:outerShdw blurRad="38100" dist="38100" dir="2700000" algn="tl">
                  <a:srgbClr val="C0C0C0"/>
                </a:outerShdw>
              </a:effectLst>
            </a:endParaRPr>
          </a:p>
          <a:p>
            <a:pPr algn="just" eaLnBrk="0" hangingPunct="0">
              <a:defRPr/>
            </a:pPr>
            <a:r>
              <a:rPr lang="en-US" altLang="en-US" sz="2000" b="1" dirty="0">
                <a:solidFill>
                  <a:srgbClr val="003300"/>
                </a:solidFill>
              </a:rPr>
              <a:t>Polycarbonates</a:t>
            </a:r>
            <a:endParaRPr lang="en-US" sz="2000" b="1" dirty="0">
              <a:solidFill>
                <a:srgbClr val="003300"/>
              </a:solidFill>
            </a:endParaRPr>
          </a:p>
          <a:p>
            <a:pPr algn="just" eaLnBrk="0" hangingPunct="0">
              <a:defRPr/>
            </a:pPr>
            <a:endParaRPr lang="en-US" sz="1200" b="1" dirty="0">
              <a:solidFill>
                <a:srgbClr val="003300"/>
              </a:solidFill>
            </a:endParaRPr>
          </a:p>
          <a:p>
            <a:pPr algn="just" eaLnBrk="0" hangingPunct="0">
              <a:defRPr/>
            </a:pPr>
            <a:r>
              <a:rPr lang="en-US" altLang="en-US" b="1" dirty="0">
                <a:solidFill>
                  <a:srgbClr val="003300"/>
                </a:solidFill>
              </a:rPr>
              <a:t>Polycarbonate </a:t>
            </a:r>
            <a:r>
              <a:rPr lang="en-US" altLang="en-US" dirty="0">
                <a:solidFill>
                  <a:srgbClr val="003300"/>
                </a:solidFill>
              </a:rPr>
              <a:t>are long-chain esters of carbonic acid.</a:t>
            </a:r>
          </a:p>
          <a:p>
            <a:pPr algn="just" eaLnBrk="0" hangingPunct="0">
              <a:defRPr/>
            </a:pPr>
            <a:endParaRPr lang="en-US" altLang="en-US" b="1" dirty="0">
              <a:solidFill>
                <a:schemeClr val="accent2"/>
              </a:solidFill>
            </a:endParaRPr>
          </a:p>
          <a:p>
            <a:pPr marL="285750" indent="-285750" algn="just" eaLnBrk="0" hangingPunct="0">
              <a:buFont typeface="Wingdings" panose="05000000000000000000" pitchFamily="2" charset="2"/>
              <a:buChar char="q"/>
              <a:defRPr/>
            </a:pPr>
            <a:r>
              <a:rPr lang="en-US" altLang="en-US" b="1" dirty="0">
                <a:solidFill>
                  <a:srgbClr val="460000"/>
                </a:solidFill>
              </a:rPr>
              <a:t>Polycarbonates are a particular group of thermoplastic </a:t>
            </a:r>
            <a:r>
              <a:rPr lang="en-US" altLang="en-US" b="1" dirty="0" smtClean="0">
                <a:solidFill>
                  <a:srgbClr val="460000"/>
                </a:solidFill>
              </a:rPr>
              <a:t>polymers</a:t>
            </a:r>
          </a:p>
          <a:p>
            <a:pPr marL="285750" indent="-285750" algn="just" eaLnBrk="0" hangingPunct="0">
              <a:buFont typeface="Wingdings" panose="05000000000000000000" pitchFamily="2" charset="2"/>
              <a:buChar char="q"/>
              <a:defRPr/>
            </a:pPr>
            <a:endParaRPr lang="en-US" altLang="en-US" b="1" dirty="0" smtClean="0">
              <a:solidFill>
                <a:srgbClr val="460000"/>
              </a:solidFill>
            </a:endParaRPr>
          </a:p>
          <a:p>
            <a:pPr marL="285750" indent="-285750" algn="just" eaLnBrk="0" hangingPunct="0">
              <a:buFont typeface="Wingdings" panose="05000000000000000000" pitchFamily="2" charset="2"/>
              <a:buChar char="q"/>
              <a:defRPr/>
            </a:pPr>
            <a:r>
              <a:rPr lang="en-US" altLang="en-US" b="1" dirty="0" smtClean="0">
                <a:solidFill>
                  <a:srgbClr val="460000"/>
                </a:solidFill>
              </a:rPr>
              <a:t>They </a:t>
            </a:r>
            <a:r>
              <a:rPr lang="en-US" altLang="en-US" b="1" dirty="0">
                <a:solidFill>
                  <a:srgbClr val="460000"/>
                </a:solidFill>
              </a:rPr>
              <a:t>are easily worked or thermoformed, thus they are widely used in the modern </a:t>
            </a:r>
            <a:r>
              <a:rPr lang="en-US" altLang="en-US" b="1" dirty="0" smtClean="0">
                <a:solidFill>
                  <a:srgbClr val="460000"/>
                </a:solidFill>
              </a:rPr>
              <a:t>industries</a:t>
            </a:r>
            <a:endParaRPr lang="el-GR" altLang="en-US" b="1" dirty="0">
              <a:solidFill>
                <a:srgbClr val="460000"/>
              </a:solidFill>
            </a:endParaRPr>
          </a:p>
        </p:txBody>
      </p:sp>
      <p:pic>
        <p:nvPicPr>
          <p:cNvPr id="87043" name="Picture 3" descr="21_13-15UN"/>
          <p:cNvPicPr>
            <a:picLocks noChangeAspect="1" noChangeArrowheads="1"/>
          </p:cNvPicPr>
          <p:nvPr/>
        </p:nvPicPr>
        <p:blipFill rotWithShape="1">
          <a:blip r:embed="rId3" cstate="print"/>
          <a:srcRect b="6453"/>
          <a:stretch/>
        </p:blipFill>
        <p:spPr bwMode="auto">
          <a:xfrm>
            <a:off x="457200" y="3126207"/>
            <a:ext cx="8382000" cy="35031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Text Box 4"/>
          <p:cNvSpPr txBox="1">
            <a:spLocks noChangeArrowheads="1"/>
          </p:cNvSpPr>
          <p:nvPr/>
        </p:nvSpPr>
        <p:spPr bwMode="auto">
          <a:xfrm>
            <a:off x="304800" y="152400"/>
            <a:ext cx="8534400" cy="3231654"/>
          </a:xfrm>
          <a:prstGeom prst="rect">
            <a:avLst/>
          </a:prstGeom>
          <a:noFill/>
          <a:ln>
            <a:noFill/>
          </a:ln>
          <a:effectLst/>
          <a:extLst/>
        </p:spPr>
        <p:txBody>
          <a:bodyPr>
            <a:spAutoFit/>
          </a:bodyPr>
          <a:lstStyle/>
          <a:p>
            <a:pPr algn="ctr">
              <a:spcBef>
                <a:spcPct val="50000"/>
              </a:spcBef>
              <a:defRPr/>
            </a:pPr>
            <a:r>
              <a:rPr lang="en-US" sz="2800" b="1" dirty="0">
                <a:solidFill>
                  <a:srgbClr val="003300"/>
                </a:solidFill>
                <a:effectLst>
                  <a:outerShdw blurRad="38100" dist="38100" dir="2700000" algn="tl">
                    <a:srgbClr val="C0C0C0"/>
                  </a:outerShdw>
                </a:effectLst>
                <a:latin typeface="Arial Black" panose="020B0A04020102020204" pitchFamily="34" charset="0"/>
                <a:cs typeface="Tahoma" pitchFamily="34" charset="0"/>
              </a:rPr>
              <a:t>ACID DERIVATIVES POLYMERS</a:t>
            </a:r>
          </a:p>
          <a:p>
            <a:pPr eaLnBrk="0" hangingPunct="0">
              <a:defRPr/>
            </a:pPr>
            <a:endParaRPr lang="en-US" sz="1400" b="1" dirty="0">
              <a:solidFill>
                <a:srgbClr val="003300"/>
              </a:solidFill>
            </a:endParaRPr>
          </a:p>
          <a:p>
            <a:pPr eaLnBrk="0" hangingPunct="0">
              <a:defRPr/>
            </a:pPr>
            <a:r>
              <a:rPr lang="en-US" sz="2000" b="1" dirty="0">
                <a:solidFill>
                  <a:srgbClr val="006600"/>
                </a:solidFill>
              </a:rPr>
              <a:t>Polyurethanes</a:t>
            </a:r>
          </a:p>
          <a:p>
            <a:pPr eaLnBrk="0" hangingPunct="0">
              <a:defRPr/>
            </a:pPr>
            <a:endParaRPr lang="en-US" altLang="en-US" b="1" dirty="0">
              <a:solidFill>
                <a:schemeClr val="accent2"/>
              </a:solidFill>
            </a:endParaRPr>
          </a:p>
          <a:p>
            <a:pPr marL="285750" indent="-285750" algn="just" eaLnBrk="0" hangingPunct="0">
              <a:buFont typeface="Wingdings" panose="05000000000000000000" pitchFamily="2" charset="2"/>
              <a:buChar char="q"/>
              <a:defRPr/>
            </a:pPr>
            <a:r>
              <a:rPr lang="en-US" b="1" dirty="0">
                <a:solidFill>
                  <a:srgbClr val="460000"/>
                </a:solidFill>
              </a:rPr>
              <a:t>Polyurethanes</a:t>
            </a:r>
            <a:r>
              <a:rPr lang="en-US" altLang="en-US" b="1" dirty="0">
                <a:solidFill>
                  <a:srgbClr val="460000"/>
                </a:solidFill>
              </a:rPr>
              <a:t> are produced from reactions between </a:t>
            </a:r>
            <a:r>
              <a:rPr lang="en-US" altLang="en-US" b="1" dirty="0" err="1">
                <a:solidFill>
                  <a:srgbClr val="460000"/>
                </a:solidFill>
              </a:rPr>
              <a:t>diols</a:t>
            </a:r>
            <a:r>
              <a:rPr lang="en-US" altLang="en-US" b="1" dirty="0">
                <a:solidFill>
                  <a:srgbClr val="460000"/>
                </a:solidFill>
              </a:rPr>
              <a:t> and </a:t>
            </a:r>
            <a:r>
              <a:rPr lang="en-US" altLang="en-US" b="1" dirty="0" err="1">
                <a:solidFill>
                  <a:srgbClr val="460000"/>
                </a:solidFill>
              </a:rPr>
              <a:t>diisocyanates</a:t>
            </a:r>
            <a:r>
              <a:rPr lang="en-US" b="1" dirty="0">
                <a:solidFill>
                  <a:srgbClr val="460000"/>
                </a:solidFill>
              </a:rPr>
              <a:t>.</a:t>
            </a:r>
          </a:p>
          <a:p>
            <a:pPr eaLnBrk="0" hangingPunct="0">
              <a:defRPr/>
            </a:pPr>
            <a:endParaRPr lang="en-US" altLang="en-US" sz="900" b="1" dirty="0">
              <a:solidFill>
                <a:srgbClr val="FF33CC"/>
              </a:solidFill>
            </a:endParaRPr>
          </a:p>
          <a:p>
            <a:pPr algn="just">
              <a:spcBef>
                <a:spcPct val="50000"/>
              </a:spcBef>
              <a:defRPr/>
            </a:pPr>
            <a:r>
              <a:rPr lang="en-US" dirty="0">
                <a:solidFill>
                  <a:srgbClr val="0000FF"/>
                </a:solidFill>
              </a:rPr>
              <a:t>They are widely used in high resiliency flexible foam seating, rigid foam insulation panels, microcellular foam seals and gaskets, durable elastomeric wheels and tires, automotive suspension bushings, electrical potting compounds, high performance adhesives and sealants, fibers, seals, carpet underlay, and hard plastic parts.</a:t>
            </a:r>
          </a:p>
          <a:p>
            <a:pPr eaLnBrk="0" hangingPunct="0">
              <a:defRPr/>
            </a:pPr>
            <a:endParaRPr lang="en-US" altLang="en-US" b="1" dirty="0">
              <a:solidFill>
                <a:schemeClr val="accent2"/>
              </a:solidFill>
            </a:endParaRPr>
          </a:p>
        </p:txBody>
      </p:sp>
      <p:pic>
        <p:nvPicPr>
          <p:cNvPr id="89091" name="Picture 5" descr="21_13-16UN"/>
          <p:cNvPicPr>
            <a:picLocks noChangeAspect="1" noChangeArrowheads="1"/>
          </p:cNvPicPr>
          <p:nvPr/>
        </p:nvPicPr>
        <p:blipFill rotWithShape="1">
          <a:blip r:embed="rId3" cstate="print"/>
          <a:srcRect b="7572"/>
          <a:stretch/>
        </p:blipFill>
        <p:spPr bwMode="auto">
          <a:xfrm>
            <a:off x="152400" y="3888377"/>
            <a:ext cx="8742947" cy="2817223"/>
          </a:xfrm>
          <a:prstGeom prst="rect">
            <a:avLst/>
          </a:prstGeom>
          <a:noFill/>
          <a:ln w="9525">
            <a:noFill/>
            <a:miter lim="800000"/>
            <a:headEnd/>
            <a:tailEnd/>
          </a:ln>
        </p:spPr>
      </p:pic>
      <p:sp>
        <p:nvSpPr>
          <p:cNvPr id="4" name="Rectangle 3"/>
          <p:cNvSpPr/>
          <p:nvPr/>
        </p:nvSpPr>
        <p:spPr>
          <a:xfrm>
            <a:off x="3657600" y="3239869"/>
            <a:ext cx="5105400" cy="646331"/>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21.32 P. 1029, 21.35, 21.37 P. 1032</a:t>
            </a:r>
          </a:p>
          <a:p>
            <a:r>
              <a:rPr lang="en-US" b="1" dirty="0" smtClean="0">
                <a:solidFill>
                  <a:srgbClr val="2A0015"/>
                </a:solidFill>
                <a:latin typeface="Calibri" pitchFamily="34" charset="0"/>
              </a:rPr>
              <a:t>Problems 21.45 to 21.54, 21.65, 21.73 P1038 - 1041</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304800" y="150813"/>
            <a:ext cx="8534400" cy="1246495"/>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PHYSICAL PROPERTIES</a:t>
            </a:r>
          </a:p>
          <a:p>
            <a:pPr algn="ctr">
              <a:spcBef>
                <a:spcPct val="50000"/>
              </a:spcBef>
              <a:defRPr/>
            </a:pPr>
            <a:endParaRPr lang="en-US" sz="1000" b="1" dirty="0">
              <a:solidFill>
                <a:srgbClr val="003300"/>
              </a:solidFill>
              <a:effectLst>
                <a:outerShdw blurRad="38100" dist="38100" dir="2700000" algn="tl">
                  <a:srgbClr val="C0C0C0"/>
                </a:outerShdw>
              </a:effectLst>
            </a:endParaRPr>
          </a:p>
          <a:p>
            <a:pPr eaLnBrk="0" hangingPunct="0">
              <a:defRPr/>
            </a:pPr>
            <a:r>
              <a:rPr lang="en-US" sz="2000" b="1" dirty="0">
                <a:solidFill>
                  <a:srgbClr val="003300"/>
                </a:solidFill>
              </a:rPr>
              <a:t>Structure of Carboxyl</a:t>
            </a:r>
          </a:p>
          <a:p>
            <a:pPr algn="just" eaLnBrk="0" hangingPunct="0">
              <a:defRPr/>
            </a:pPr>
            <a:endParaRPr lang="en-US" sz="1200" b="1" dirty="0">
              <a:solidFill>
                <a:schemeClr val="accent2"/>
              </a:solidFill>
            </a:endParaRPr>
          </a:p>
        </p:txBody>
      </p:sp>
      <p:grpSp>
        <p:nvGrpSpPr>
          <p:cNvPr id="4" name="Group 3"/>
          <p:cNvGrpSpPr/>
          <p:nvPr/>
        </p:nvGrpSpPr>
        <p:grpSpPr>
          <a:xfrm>
            <a:off x="304800" y="1121228"/>
            <a:ext cx="8610600" cy="4288972"/>
            <a:chOff x="304800" y="1121228"/>
            <a:chExt cx="8610600" cy="4288972"/>
          </a:xfrm>
        </p:grpSpPr>
        <p:pic>
          <p:nvPicPr>
            <p:cNvPr id="26628" name="Picture 12" descr="20_00-18UN"/>
            <p:cNvPicPr>
              <a:picLocks noChangeAspect="1" noChangeArrowheads="1"/>
            </p:cNvPicPr>
            <p:nvPr/>
          </p:nvPicPr>
          <p:blipFill rotWithShape="1">
            <a:blip r:embed="rId3" cstate="print"/>
            <a:srcRect b="8857"/>
            <a:stretch/>
          </p:blipFill>
          <p:spPr bwMode="auto">
            <a:xfrm>
              <a:off x="1371600" y="1121228"/>
              <a:ext cx="6681080" cy="2079172"/>
            </a:xfrm>
            <a:prstGeom prst="rect">
              <a:avLst/>
            </a:prstGeom>
            <a:noFill/>
            <a:ln w="9525">
              <a:noFill/>
              <a:miter lim="800000"/>
              <a:headEnd/>
              <a:tailEnd/>
            </a:ln>
          </p:spPr>
        </p:pic>
        <p:pic>
          <p:nvPicPr>
            <p:cNvPr id="26629" name="Picture 13" descr="20_00-19UN"/>
            <p:cNvPicPr>
              <a:picLocks noChangeAspect="1" noChangeArrowheads="1"/>
            </p:cNvPicPr>
            <p:nvPr/>
          </p:nvPicPr>
          <p:blipFill rotWithShape="1">
            <a:blip r:embed="rId4" cstate="print"/>
            <a:srcRect b="8195"/>
            <a:stretch/>
          </p:blipFill>
          <p:spPr bwMode="auto">
            <a:xfrm>
              <a:off x="304800" y="3679372"/>
              <a:ext cx="4194949" cy="1578428"/>
            </a:xfrm>
            <a:prstGeom prst="rect">
              <a:avLst/>
            </a:prstGeom>
            <a:noFill/>
            <a:ln w="9525">
              <a:noFill/>
              <a:miter lim="800000"/>
              <a:headEnd/>
              <a:tailEnd/>
            </a:ln>
          </p:spPr>
        </p:pic>
        <p:pic>
          <p:nvPicPr>
            <p:cNvPr id="6" name="Picture 5" descr="20_00-21UN"/>
            <p:cNvPicPr>
              <a:picLocks noChangeAspect="1" noChangeArrowheads="1"/>
            </p:cNvPicPr>
            <p:nvPr/>
          </p:nvPicPr>
          <p:blipFill rotWithShape="1">
            <a:blip r:embed="rId5" cstate="print"/>
            <a:srcRect b="7136"/>
            <a:stretch/>
          </p:blipFill>
          <p:spPr bwMode="auto">
            <a:xfrm>
              <a:off x="4800600" y="3591664"/>
              <a:ext cx="4114800" cy="1818536"/>
            </a:xfrm>
            <a:prstGeom prst="rect">
              <a:avLst/>
            </a:prstGeom>
            <a:noFill/>
            <a:ln w="9525">
              <a:noFill/>
              <a:miter lim="800000"/>
              <a:headEnd/>
              <a:tailEnd/>
            </a:ln>
          </p:spPr>
        </p:pic>
      </p:grpSp>
      <p:sp>
        <p:nvSpPr>
          <p:cNvPr id="3" name="Rectangle 2"/>
          <p:cNvSpPr/>
          <p:nvPr/>
        </p:nvSpPr>
        <p:spPr>
          <a:xfrm>
            <a:off x="304800" y="5552182"/>
            <a:ext cx="8534400" cy="1107996"/>
          </a:xfrm>
          <a:prstGeom prst="rect">
            <a:avLst/>
          </a:prstGeom>
        </p:spPr>
        <p:txBody>
          <a:bodyPr wrap="square">
            <a:spAutoFit/>
          </a:bodyPr>
          <a:lstStyle/>
          <a:p>
            <a:pPr algn="just">
              <a:defRPr/>
            </a:pPr>
            <a:r>
              <a:rPr lang="en-US" sz="2000" b="1" dirty="0">
                <a:solidFill>
                  <a:srgbClr val="003300"/>
                </a:solidFill>
              </a:rPr>
              <a:t>Boiling Points</a:t>
            </a:r>
          </a:p>
          <a:p>
            <a:pPr algn="just">
              <a:defRPr/>
            </a:pPr>
            <a:endParaRPr lang="en-US" sz="1000" b="1" dirty="0">
              <a:solidFill>
                <a:srgbClr val="0000FF"/>
              </a:solidFill>
            </a:endParaRPr>
          </a:p>
          <a:p>
            <a:pPr algn="just">
              <a:defRPr/>
            </a:pPr>
            <a:r>
              <a:rPr lang="en-US" dirty="0">
                <a:solidFill>
                  <a:srgbClr val="0000FF"/>
                </a:solidFill>
              </a:rPr>
              <a:t>Carboxylic acids boil at considerably higher boiling points than alcohols, ketones or aldehydes of similar molecular weights, due to dimer formation.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228600" y="76200"/>
            <a:ext cx="8763000" cy="4816703"/>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cs typeface="Tahoma" pitchFamily="34" charset="0"/>
              </a:rPr>
              <a:t>CHEMICAL PROPERTIES</a:t>
            </a:r>
          </a:p>
          <a:p>
            <a:pPr algn="just">
              <a:spcBef>
                <a:spcPct val="50000"/>
              </a:spcBef>
              <a:defRPr/>
            </a:pPr>
            <a:r>
              <a:rPr lang="en-US" sz="2000" b="1" dirty="0" smtClean="0">
                <a:solidFill>
                  <a:srgbClr val="003300"/>
                </a:solidFill>
              </a:rPr>
              <a:t>Solubility</a:t>
            </a:r>
            <a:endParaRPr lang="en-US" sz="2000" b="1" dirty="0">
              <a:solidFill>
                <a:srgbClr val="003300"/>
              </a:solidFill>
            </a:endParaRPr>
          </a:p>
          <a:p>
            <a:pPr lvl="1" algn="just">
              <a:defRPr/>
            </a:pPr>
            <a:endParaRPr lang="en-US" sz="800" b="1" dirty="0">
              <a:solidFill>
                <a:srgbClr val="7030A0"/>
              </a:solidFill>
            </a:endParaRPr>
          </a:p>
          <a:p>
            <a:pPr marL="285750" indent="-285750" algn="just">
              <a:buFont typeface="Wingdings" panose="05000000000000000000" pitchFamily="2" charset="2"/>
              <a:buChar char="q"/>
              <a:defRPr/>
            </a:pPr>
            <a:r>
              <a:rPr lang="en-US" b="1" dirty="0">
                <a:solidFill>
                  <a:srgbClr val="460000"/>
                </a:solidFill>
              </a:rPr>
              <a:t>Water solubility decreases with the length of the carbon chain.</a:t>
            </a:r>
          </a:p>
          <a:p>
            <a:pPr marL="285750" indent="-285750" algn="just">
              <a:buFont typeface="Wingdings" panose="05000000000000000000" pitchFamily="2" charset="2"/>
              <a:buChar char="q"/>
              <a:defRPr/>
            </a:pPr>
            <a:r>
              <a:rPr lang="en-US" b="1" dirty="0">
                <a:solidFill>
                  <a:srgbClr val="460000"/>
                </a:solidFill>
              </a:rPr>
              <a:t>With up to 4 carbons, acid is miscible in water.   Very soluble in alcohols.</a:t>
            </a:r>
          </a:p>
          <a:p>
            <a:pPr marL="171450" indent="-171450" algn="just">
              <a:buFont typeface="Wingdings" panose="05000000000000000000" pitchFamily="2" charset="2"/>
              <a:buChar char="q"/>
              <a:defRPr/>
            </a:pPr>
            <a:endParaRPr lang="en-US" sz="800" b="1" dirty="0">
              <a:solidFill>
                <a:srgbClr val="460000"/>
              </a:solidFill>
            </a:endParaRPr>
          </a:p>
          <a:p>
            <a:pPr marL="285750" indent="-285750" algn="just">
              <a:buFont typeface="Wingdings" panose="05000000000000000000" pitchFamily="2" charset="2"/>
              <a:buChar char="q"/>
              <a:defRPr/>
            </a:pPr>
            <a:r>
              <a:rPr lang="en-US" b="1" dirty="0">
                <a:solidFill>
                  <a:srgbClr val="460000"/>
                </a:solidFill>
              </a:rPr>
              <a:t>Also soluble in relatively nonpolar solvents like chloroform because the hydrogen bonds of the dimer are not disrupted by the nonpolar solvent</a:t>
            </a:r>
          </a:p>
          <a:p>
            <a:pPr algn="just">
              <a:defRPr/>
            </a:pPr>
            <a:endParaRPr lang="en-US" sz="1600" dirty="0">
              <a:solidFill>
                <a:srgbClr val="D60093"/>
              </a:solidFill>
            </a:endParaRPr>
          </a:p>
          <a:p>
            <a:pPr algn="just">
              <a:defRPr/>
            </a:pPr>
            <a:endParaRPr lang="en-US" sz="1800" b="1" dirty="0" smtClean="0">
              <a:solidFill>
                <a:srgbClr val="003300"/>
              </a:solidFill>
            </a:endParaRPr>
          </a:p>
          <a:p>
            <a:pPr algn="just">
              <a:defRPr/>
            </a:pPr>
            <a:r>
              <a:rPr lang="en-US" sz="2000" b="1" dirty="0" smtClean="0">
                <a:solidFill>
                  <a:srgbClr val="003300"/>
                </a:solidFill>
              </a:rPr>
              <a:t>Acidity </a:t>
            </a:r>
            <a:r>
              <a:rPr lang="en-US" sz="2000" b="1" dirty="0">
                <a:solidFill>
                  <a:srgbClr val="003300"/>
                </a:solidFill>
              </a:rPr>
              <a:t>of Carboxylic Acids</a:t>
            </a:r>
          </a:p>
          <a:p>
            <a:pPr algn="just">
              <a:defRPr/>
            </a:pPr>
            <a:endParaRPr lang="en-US" sz="1400" b="1" dirty="0">
              <a:solidFill>
                <a:srgbClr val="0000FF"/>
              </a:solidFill>
            </a:endParaRPr>
          </a:p>
          <a:p>
            <a:pPr algn="just">
              <a:defRPr/>
            </a:pPr>
            <a:r>
              <a:rPr lang="en-US" dirty="0">
                <a:solidFill>
                  <a:srgbClr val="0000FF"/>
                </a:solidFill>
              </a:rPr>
              <a:t>A carboxylic acid may dissociate in water to give a proton and a carboxylate ion</a:t>
            </a:r>
          </a:p>
          <a:p>
            <a:pPr algn="just">
              <a:defRPr/>
            </a:pPr>
            <a:endParaRPr lang="en-US" sz="1100" dirty="0">
              <a:solidFill>
                <a:srgbClr val="0000FF"/>
              </a:solidFill>
            </a:endParaRPr>
          </a:p>
          <a:p>
            <a:pPr algn="just">
              <a:defRPr/>
            </a:pPr>
            <a:r>
              <a:rPr lang="en-US" dirty="0">
                <a:solidFill>
                  <a:srgbClr val="0000FF"/>
                </a:solidFill>
              </a:rPr>
              <a:t>The equilibrium constant </a:t>
            </a:r>
            <a:r>
              <a:rPr lang="en-US" i="1" dirty="0" err="1">
                <a:solidFill>
                  <a:srgbClr val="0000FF"/>
                </a:solidFill>
              </a:rPr>
              <a:t>K</a:t>
            </a:r>
            <a:r>
              <a:rPr lang="en-US" dirty="0" err="1">
                <a:solidFill>
                  <a:srgbClr val="0000FF"/>
                </a:solidFill>
              </a:rPr>
              <a:t>a</a:t>
            </a:r>
            <a:r>
              <a:rPr lang="en-US" dirty="0">
                <a:solidFill>
                  <a:srgbClr val="0000FF"/>
                </a:solidFill>
              </a:rPr>
              <a:t> for this reaction is called the acid-dissociation constant</a:t>
            </a:r>
          </a:p>
          <a:p>
            <a:pPr algn="just">
              <a:defRPr/>
            </a:pPr>
            <a:endParaRPr lang="en-US" sz="1200" dirty="0">
              <a:solidFill>
                <a:srgbClr val="0000FF"/>
              </a:solidFill>
            </a:endParaRPr>
          </a:p>
          <a:p>
            <a:pPr algn="just">
              <a:defRPr/>
            </a:pPr>
            <a:r>
              <a:rPr lang="en-US" dirty="0">
                <a:solidFill>
                  <a:srgbClr val="0000FF"/>
                </a:solidFill>
              </a:rPr>
              <a:t>The acid will be mostly dissociated if the pH of the solution is higher than the </a:t>
            </a:r>
            <a:r>
              <a:rPr lang="en-US" dirty="0" err="1">
                <a:solidFill>
                  <a:srgbClr val="0000FF"/>
                </a:solidFill>
              </a:rPr>
              <a:t>p</a:t>
            </a:r>
            <a:r>
              <a:rPr lang="en-US" i="1" dirty="0" err="1">
                <a:solidFill>
                  <a:srgbClr val="0000FF"/>
                </a:solidFill>
              </a:rPr>
              <a:t>K</a:t>
            </a:r>
            <a:r>
              <a:rPr lang="en-US" dirty="0" err="1">
                <a:solidFill>
                  <a:srgbClr val="0000FF"/>
                </a:solidFill>
              </a:rPr>
              <a:t>a</a:t>
            </a:r>
            <a:r>
              <a:rPr lang="en-US" dirty="0">
                <a:solidFill>
                  <a:srgbClr val="0000FF"/>
                </a:solidFill>
              </a:rPr>
              <a:t> of the </a:t>
            </a:r>
            <a:r>
              <a:rPr lang="en-US" dirty="0" smtClean="0">
                <a:solidFill>
                  <a:srgbClr val="0000FF"/>
                </a:solidFill>
              </a:rPr>
              <a:t>acid.</a:t>
            </a:r>
            <a:endParaRPr lang="en-US" dirty="0">
              <a:solidFill>
                <a:srgbClr val="0000FF"/>
              </a:solidFill>
            </a:endParaRPr>
          </a:p>
        </p:txBody>
      </p:sp>
      <p:pic>
        <p:nvPicPr>
          <p:cNvPr id="4" name="Picture 3"/>
          <p:cNvPicPr>
            <a:picLocks noChangeAspect="1" noChangeArrowheads="1"/>
          </p:cNvPicPr>
          <p:nvPr/>
        </p:nvPicPr>
        <p:blipFill>
          <a:blip r:embed="rId3"/>
          <a:stretch>
            <a:fillRect/>
          </a:stretch>
        </p:blipFill>
        <p:spPr bwMode="auto">
          <a:xfrm>
            <a:off x="1600200" y="4573333"/>
            <a:ext cx="5922963" cy="21322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1368</TotalTime>
  <Words>2940</Words>
  <Application>Microsoft Office PowerPoint</Application>
  <PresentationFormat>On-screen Show (4:3)</PresentationFormat>
  <Paragraphs>840</Paragraphs>
  <Slides>77</Slides>
  <Notes>63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7" baseType="lpstr">
      <vt:lpstr>Arial</vt:lpstr>
      <vt:lpstr>Arial Black</vt:lpstr>
      <vt:lpstr>Calibri</vt:lpstr>
      <vt:lpstr>Symbol</vt:lpstr>
      <vt:lpstr>Tahoma</vt:lpstr>
      <vt:lpstr>Times New Roman</vt:lpstr>
      <vt:lpstr>Wingdings</vt:lpstr>
      <vt:lpstr>Office Theme</vt:lpstr>
      <vt:lpstr>CS ChemDraw Drawing</vt:lpstr>
      <vt:lpstr>CorelPhotoPaint.Image.7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Southeastern Louisiana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Jean Fotie</cp:lastModifiedBy>
  <cp:revision>198</cp:revision>
  <dcterms:created xsi:type="dcterms:W3CDTF">2012-08-07T14:48:36Z</dcterms:created>
  <dcterms:modified xsi:type="dcterms:W3CDTF">2017-12-23T02:02:05Z</dcterms:modified>
</cp:coreProperties>
</file>